
<file path=[Content_Types].xml><?xml version="1.0" encoding="utf-8"?>
<Types xmlns="http://schemas.openxmlformats.org/package/2006/content-types">
  <Default Extension="png" ContentType="image/png"/>
  <Default Extension="mp3" ContentType="audio/mpe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31"/>
  </p:notesMasterIdLst>
  <p:sldIdLst>
    <p:sldId id="269" r:id="rId2"/>
    <p:sldId id="272" r:id="rId3"/>
    <p:sldId id="257" r:id="rId4"/>
    <p:sldId id="258" r:id="rId5"/>
    <p:sldId id="273" r:id="rId6"/>
    <p:sldId id="275" r:id="rId7"/>
    <p:sldId id="274" r:id="rId8"/>
    <p:sldId id="276" r:id="rId9"/>
    <p:sldId id="277" r:id="rId10"/>
    <p:sldId id="259" r:id="rId11"/>
    <p:sldId id="260" r:id="rId12"/>
    <p:sldId id="261" r:id="rId13"/>
    <p:sldId id="262" r:id="rId14"/>
    <p:sldId id="278" r:id="rId15"/>
    <p:sldId id="279" r:id="rId16"/>
    <p:sldId id="280" r:id="rId17"/>
    <p:sldId id="266" r:id="rId18"/>
    <p:sldId id="264" r:id="rId19"/>
    <p:sldId id="263" r:id="rId20"/>
    <p:sldId id="265" r:id="rId21"/>
    <p:sldId id="267" r:id="rId22"/>
    <p:sldId id="281" r:id="rId23"/>
    <p:sldId id="282" r:id="rId24"/>
    <p:sldId id="283" r:id="rId25"/>
    <p:sldId id="284" r:id="rId26"/>
    <p:sldId id="285" r:id="rId27"/>
    <p:sldId id="286" r:id="rId28"/>
    <p:sldId id="270" r:id="rId29"/>
    <p:sldId id="271" r:id="rId3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80" autoAdjust="0"/>
    <p:restoredTop sz="94660"/>
  </p:normalViewPr>
  <p:slideViewPr>
    <p:cSldViewPr snapToGrid="0">
      <p:cViewPr varScale="1">
        <p:scale>
          <a:sx n="72" d="100"/>
          <a:sy n="72" d="100"/>
        </p:scale>
        <p:origin x="660"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8" Type="http://schemas.openxmlformats.org/officeDocument/2006/relationships/image" Target="../media/image65.wmf"/><Relationship Id="rId3" Type="http://schemas.openxmlformats.org/officeDocument/2006/relationships/image" Target="../media/image60.wmf"/><Relationship Id="rId7" Type="http://schemas.openxmlformats.org/officeDocument/2006/relationships/image" Target="../media/image64.wmf"/><Relationship Id="rId2" Type="http://schemas.openxmlformats.org/officeDocument/2006/relationships/image" Target="../media/image59.wmf"/><Relationship Id="rId1" Type="http://schemas.openxmlformats.org/officeDocument/2006/relationships/image" Target="../media/image58.wmf"/><Relationship Id="rId6" Type="http://schemas.openxmlformats.org/officeDocument/2006/relationships/image" Target="../media/image63.wmf"/><Relationship Id="rId5" Type="http://schemas.openxmlformats.org/officeDocument/2006/relationships/image" Target="../media/image62.wmf"/><Relationship Id="rId4" Type="http://schemas.openxmlformats.org/officeDocument/2006/relationships/image" Target="../media/image61.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879746B-6400-45AA-AF44-9379984BCB59}" type="datetimeFigureOut">
              <a:rPr lang="en-US" smtClean="0"/>
              <a:t>2/10/2018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3DA6385-A244-4AB4-9DA8-24CE4A34FA2B}" type="slidenum">
              <a:rPr lang="en-US" smtClean="0"/>
              <a:t>‹#›</a:t>
            </a:fld>
            <a:endParaRPr lang="en-US"/>
          </a:p>
        </p:txBody>
      </p:sp>
    </p:spTree>
    <p:extLst>
      <p:ext uri="{BB962C8B-B14F-4D97-AF65-F5344CB8AC3E}">
        <p14:creationId xmlns:p14="http://schemas.microsoft.com/office/powerpoint/2010/main" val="26549331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en-US"/>
              <a:t>Click to edit Master title style</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AFE54DC-5661-417D-B7C7-C81BD4791878}" type="datetimeFigureOut">
              <a:rPr lang="en-US" smtClean="0"/>
              <a:t>2/10/2018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47422A0E-5A67-4A49-8A90-693857267618}" type="slidenum">
              <a:rPr lang="en-US" smtClean="0"/>
              <a:t>‹#›</a:t>
            </a:fld>
            <a:endParaRPr lang="en-US"/>
          </a:p>
        </p:txBody>
      </p:sp>
    </p:spTree>
    <p:extLst>
      <p:ext uri="{BB962C8B-B14F-4D97-AF65-F5344CB8AC3E}">
        <p14:creationId xmlns:p14="http://schemas.microsoft.com/office/powerpoint/2010/main" val="5724984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AFE54DC-5661-417D-B7C7-C81BD4791878}" type="datetimeFigureOut">
              <a:rPr lang="en-US" smtClean="0"/>
              <a:t>2/10/2018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7422A0E-5A67-4A49-8A90-693857267618}" type="slidenum">
              <a:rPr lang="en-US" smtClean="0"/>
              <a:t>‹#›</a:t>
            </a:fld>
            <a:endParaRPr lang="en-US"/>
          </a:p>
        </p:txBody>
      </p:sp>
    </p:spTree>
    <p:extLst>
      <p:ext uri="{BB962C8B-B14F-4D97-AF65-F5344CB8AC3E}">
        <p14:creationId xmlns:p14="http://schemas.microsoft.com/office/powerpoint/2010/main" val="25550118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AFE54DC-5661-417D-B7C7-C81BD4791878}" type="datetimeFigureOut">
              <a:rPr lang="en-US" smtClean="0"/>
              <a:t>2/10/2018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7422A0E-5A67-4A49-8A90-693857267618}" type="slidenum">
              <a:rPr lang="en-US" smtClean="0"/>
              <a:t>‹#›</a:t>
            </a:fld>
            <a:endParaRPr lang="en-US"/>
          </a:p>
        </p:txBody>
      </p:sp>
    </p:spTree>
    <p:extLst>
      <p:ext uri="{BB962C8B-B14F-4D97-AF65-F5344CB8AC3E}">
        <p14:creationId xmlns:p14="http://schemas.microsoft.com/office/powerpoint/2010/main" val="3684334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AFE54DC-5661-417D-B7C7-C81BD4791878}" type="datetimeFigureOut">
              <a:rPr lang="en-US" smtClean="0"/>
              <a:t>2/10/2018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7422A0E-5A67-4A49-8A90-693857267618}" type="slidenum">
              <a:rPr lang="en-US" smtClean="0"/>
              <a:t>‹#›</a:t>
            </a:fld>
            <a:endParaRPr lang="en-US"/>
          </a:p>
        </p:txBody>
      </p:sp>
    </p:spTree>
    <p:extLst>
      <p:ext uri="{BB962C8B-B14F-4D97-AF65-F5344CB8AC3E}">
        <p14:creationId xmlns:p14="http://schemas.microsoft.com/office/powerpoint/2010/main" val="36842785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n-US"/>
              <a:t>Click to edit Master title style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8593667" y="6272784"/>
            <a:ext cx="2644309" cy="365125"/>
          </a:xfrm>
        </p:spPr>
        <p:txBody>
          <a:bodyPr/>
          <a:lstStyle/>
          <a:p>
            <a:fld id="{BAFE54DC-5661-417D-B7C7-C81BD4791878}" type="datetimeFigureOut">
              <a:rPr lang="en-US" smtClean="0"/>
              <a:t>2/10/2018</a:t>
            </a:fld>
            <a:endParaRPr lang="en-US"/>
          </a:p>
        </p:txBody>
      </p:sp>
      <p:sp>
        <p:nvSpPr>
          <p:cNvPr id="5" name="Footer Placeholder 4"/>
          <p:cNvSpPr>
            <a:spLocks noGrp="1"/>
          </p:cNvSpPr>
          <p:nvPr>
            <p:ph type="ftr" sz="quarter" idx="11"/>
          </p:nvPr>
        </p:nvSpPr>
        <p:spPr>
          <a:xfrm>
            <a:off x="2182708" y="6272784"/>
            <a:ext cx="6327648" cy="365125"/>
          </a:xfrm>
        </p:spPr>
        <p:txBody>
          <a:bodyPr/>
          <a:lstStyle/>
          <a:p>
            <a:endParaRPr lang="en-US"/>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47422A0E-5A67-4A49-8A90-693857267618}" type="slidenum">
              <a:rPr lang="en-US" smtClean="0"/>
              <a:t>‹#›</a:t>
            </a:fld>
            <a:endParaRPr lang="en-US"/>
          </a:p>
        </p:txBody>
      </p:sp>
    </p:spTree>
    <p:extLst>
      <p:ext uri="{BB962C8B-B14F-4D97-AF65-F5344CB8AC3E}">
        <p14:creationId xmlns:p14="http://schemas.microsoft.com/office/powerpoint/2010/main" val="7752192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AFE54DC-5661-417D-B7C7-C81BD4791878}" type="datetimeFigureOut">
              <a:rPr lang="en-US" smtClean="0"/>
              <a:t>2/10/2018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7422A0E-5A67-4A49-8A90-693857267618}" type="slidenum">
              <a:rPr lang="en-US" smtClean="0"/>
              <a:t>‹#›</a:t>
            </a:fld>
            <a:endParaRPr lang="en-US"/>
          </a:p>
        </p:txBody>
      </p:sp>
    </p:spTree>
    <p:extLst>
      <p:ext uri="{BB962C8B-B14F-4D97-AF65-F5344CB8AC3E}">
        <p14:creationId xmlns:p14="http://schemas.microsoft.com/office/powerpoint/2010/main" val="32876585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AFE54DC-5661-417D-B7C7-C81BD4791878}" type="datetimeFigureOut">
              <a:rPr lang="en-US" smtClean="0"/>
              <a:t>2/10/2018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7422A0E-5A67-4A49-8A90-693857267618}" type="slidenum">
              <a:rPr lang="en-US" smtClean="0"/>
              <a:t>‹#›</a:t>
            </a:fld>
            <a:endParaRPr lang="en-US"/>
          </a:p>
        </p:txBody>
      </p:sp>
    </p:spTree>
    <p:extLst>
      <p:ext uri="{BB962C8B-B14F-4D97-AF65-F5344CB8AC3E}">
        <p14:creationId xmlns:p14="http://schemas.microsoft.com/office/powerpoint/2010/main" val="27858057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AFE54DC-5661-417D-B7C7-C81BD4791878}" type="datetimeFigureOut">
              <a:rPr lang="en-US" smtClean="0"/>
              <a:t>2/10/2018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7422A0E-5A67-4A49-8A90-693857267618}" type="slidenum">
              <a:rPr lang="en-US" smtClean="0"/>
              <a:t>‹#›</a:t>
            </a:fld>
            <a:endParaRPr lang="en-US"/>
          </a:p>
        </p:txBody>
      </p:sp>
    </p:spTree>
    <p:extLst>
      <p:ext uri="{BB962C8B-B14F-4D97-AF65-F5344CB8AC3E}">
        <p14:creationId xmlns:p14="http://schemas.microsoft.com/office/powerpoint/2010/main" val="32185656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AFE54DC-5661-417D-B7C7-C81BD4791878}" type="datetimeFigureOut">
              <a:rPr lang="en-US" smtClean="0"/>
              <a:t>2/10/2018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7422A0E-5A67-4A49-8A90-693857267618}" type="slidenum">
              <a:rPr lang="en-US" smtClean="0"/>
              <a:t>‹#›</a:t>
            </a:fld>
            <a:endParaRPr lang="en-US"/>
          </a:p>
        </p:txBody>
      </p:sp>
    </p:spTree>
    <p:extLst>
      <p:ext uri="{BB962C8B-B14F-4D97-AF65-F5344CB8AC3E}">
        <p14:creationId xmlns:p14="http://schemas.microsoft.com/office/powerpoint/2010/main" val="37134928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AFE54DC-5661-417D-B7C7-C81BD4791878}" type="datetimeFigureOut">
              <a:rPr lang="en-US" smtClean="0"/>
              <a:t>2/10/2018</a:t>
            </a:fld>
            <a:endParaRPr lang="en-US"/>
          </a:p>
        </p:txBody>
      </p:sp>
      <p:sp>
        <p:nvSpPr>
          <p:cNvPr id="6" name="Footer Placeholder 5"/>
          <p:cNvSpPr>
            <a:spLocks noGrp="1"/>
          </p:cNvSpPr>
          <p:nvPr>
            <p:ph type="ftr" sz="quarter" idx="11"/>
          </p:nvPr>
        </p:nvSpPr>
        <p:spPr/>
        <p:txBody>
          <a:bodyPr/>
          <a:lstStyle/>
          <a:p>
            <a:endParaRPr lang="en-US"/>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47422A0E-5A67-4A49-8A90-693857267618}" type="slidenum">
              <a:rPr lang="en-US" smtClean="0"/>
              <a:t>‹#›</a:t>
            </a:fld>
            <a:endParaRPr lang="en-US"/>
          </a:p>
        </p:txBody>
      </p:sp>
    </p:spTree>
    <p:extLst>
      <p:ext uri="{BB962C8B-B14F-4D97-AF65-F5344CB8AC3E}">
        <p14:creationId xmlns:p14="http://schemas.microsoft.com/office/powerpoint/2010/main" val="18679629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8303740"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AFE54DC-5661-417D-B7C7-C81BD4791878}" type="datetimeFigureOut">
              <a:rPr lang="en-US" smtClean="0"/>
              <a:t>2/10/2018</a:t>
            </a:fld>
            <a:endParaRPr lang="en-US"/>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47422A0E-5A67-4A49-8A90-693857267618}" type="slidenum">
              <a:rPr lang="en-US" smtClean="0"/>
              <a:t>‹#›</a:t>
            </a:fld>
            <a:endParaRPr lang="en-US"/>
          </a:p>
        </p:txBody>
      </p:sp>
    </p:spTree>
    <p:extLst>
      <p:ext uri="{BB962C8B-B14F-4D97-AF65-F5344CB8AC3E}">
        <p14:creationId xmlns:p14="http://schemas.microsoft.com/office/powerpoint/2010/main" val="27751298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BAFE54DC-5661-417D-B7C7-C81BD4791878}" type="datetimeFigureOut">
              <a:rPr lang="en-US" smtClean="0"/>
              <a:t>2/10/2018</a:t>
            </a:fld>
            <a:endParaRPr lang="en-US"/>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US"/>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47422A0E-5A67-4A49-8A90-693857267618}" type="slidenum">
              <a:rPr lang="en-US" smtClean="0"/>
              <a:t>‹#›</a:t>
            </a:fld>
            <a:endParaRPr lang="en-US"/>
          </a:p>
        </p:txBody>
      </p:sp>
    </p:spTree>
    <p:extLst>
      <p:ext uri="{BB962C8B-B14F-4D97-AF65-F5344CB8AC3E}">
        <p14:creationId xmlns:p14="http://schemas.microsoft.com/office/powerpoint/2010/main" val="424142602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540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5.png"/><Relationship Id="rId1" Type="http://schemas.openxmlformats.org/officeDocument/2006/relationships/slideLayout" Target="../slideLayouts/slideLayout2.xml"/><Relationship Id="rId5" Type="http://schemas.microsoft.com/office/2007/relationships/hdphoto" Target="../media/hdphoto4.wdp"/><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5" Type="http://schemas.openxmlformats.org/officeDocument/2006/relationships/image" Target="../media/image39.jpg"/><Relationship Id="rId4" Type="http://schemas.openxmlformats.org/officeDocument/2006/relationships/image" Target="../media/image38.jpg"/></Relationships>
</file>

<file path=ppt/slides/_rels/slide2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2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image" Target="../media/image45.png"/><Relationship Id="rId1" Type="http://schemas.openxmlformats.org/officeDocument/2006/relationships/slideLayout" Target="../slideLayouts/slideLayout2.xml"/><Relationship Id="rId5" Type="http://schemas.openxmlformats.org/officeDocument/2006/relationships/image" Target="../media/image48.jpg"/><Relationship Id="rId4" Type="http://schemas.openxmlformats.org/officeDocument/2006/relationships/image" Target="../media/image47.jpg"/></Relationships>
</file>

<file path=ppt/slides/_rels/slide2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 Id="rId6" Type="http://schemas.openxmlformats.org/officeDocument/2006/relationships/image" Target="../media/image53.jpg"/><Relationship Id="rId5" Type="http://schemas.openxmlformats.org/officeDocument/2006/relationships/image" Target="../media/image52.jpg"/><Relationship Id="rId4" Type="http://schemas.openxmlformats.org/officeDocument/2006/relationships/image" Target="../media/image51.jpg"/></Relationships>
</file>

<file path=ppt/slides/_rels/slide2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jpg"/><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27.xml.rels><?xml version="1.0" encoding="UTF-8" standalone="yes"?>
<Relationships xmlns="http://schemas.openxmlformats.org/package/2006/relationships"><Relationship Id="rId2" Type="http://schemas.openxmlformats.org/officeDocument/2006/relationships/image" Target="../media/image57.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8" Type="http://schemas.openxmlformats.org/officeDocument/2006/relationships/image" Target="../media/image60.wmf"/><Relationship Id="rId13" Type="http://schemas.openxmlformats.org/officeDocument/2006/relationships/oleObject" Target="file:///C:\Users\Shreya\Documents\First_Project_Work_2018\baby_names\Rajeev_Simpsons_Characters_Analysis.pdf" TargetMode="External"/><Relationship Id="rId18" Type="http://schemas.openxmlformats.org/officeDocument/2006/relationships/image" Target="../media/image65.wmf"/><Relationship Id="rId3" Type="http://schemas.openxmlformats.org/officeDocument/2006/relationships/oleObject" Target="../embeddings/oleObject1.bin"/><Relationship Id="rId7" Type="http://schemas.openxmlformats.org/officeDocument/2006/relationships/oleObject" Target="../embeddings/oleObject3.bin"/><Relationship Id="rId12" Type="http://schemas.openxmlformats.org/officeDocument/2006/relationships/image" Target="../media/image62.wmf"/><Relationship Id="rId17" Type="http://schemas.openxmlformats.org/officeDocument/2006/relationships/oleObject" Target="file:///C:\Users\Shreya\Documents\First_Project_Work_2018\baby_names\Rajeev_Trendy_Names.pdf" TargetMode="External"/><Relationship Id="rId2" Type="http://schemas.openxmlformats.org/officeDocument/2006/relationships/slideLayout" Target="../slideLayouts/slideLayout2.xml"/><Relationship Id="rId16" Type="http://schemas.openxmlformats.org/officeDocument/2006/relationships/image" Target="../media/image64.wmf"/><Relationship Id="rId1" Type="http://schemas.openxmlformats.org/officeDocument/2006/relationships/vmlDrawing" Target="../drawings/vmlDrawing1.vml"/><Relationship Id="rId6" Type="http://schemas.openxmlformats.org/officeDocument/2006/relationships/image" Target="../media/image59.wmf"/><Relationship Id="rId11" Type="http://schemas.openxmlformats.org/officeDocument/2006/relationships/oleObject" Target="file:///C:\Users\Shreya\Documents\First_Project_Work_2018\baby_names\Rajeev_download_process_files.pdf" TargetMode="External"/><Relationship Id="rId5" Type="http://schemas.openxmlformats.org/officeDocument/2006/relationships/oleObject" Target="../embeddings/oleObject2.bin"/><Relationship Id="rId15" Type="http://schemas.openxmlformats.org/officeDocument/2006/relationships/oleObject" Target="file:///C:\Users\Shreya\Documents\First_Project_Work_2018\baby_names\Rajeev_Singleton_Names.pdf" TargetMode="External"/><Relationship Id="rId10" Type="http://schemas.openxmlformats.org/officeDocument/2006/relationships/image" Target="../media/image61.wmf"/><Relationship Id="rId4" Type="http://schemas.openxmlformats.org/officeDocument/2006/relationships/image" Target="../media/image58.wmf"/><Relationship Id="rId9" Type="http://schemas.openxmlformats.org/officeDocument/2006/relationships/oleObject" Target="file:///C:\Users\Shreya\Documents\First_Project_Work_2018\baby_names\Rajeev_baby_names_bystate.pdf" TargetMode="External"/><Relationship Id="rId14" Type="http://schemas.openxmlformats.org/officeDocument/2006/relationships/image" Target="../media/image63.wmf"/></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mp3"/><Relationship Id="rId1" Type="http://schemas.microsoft.com/office/2007/relationships/media" Target="../media/media1.mp3"/><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emf"/><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emf"/><Relationship Id="rId4" Type="http://schemas.openxmlformats.org/officeDocument/2006/relationships/image" Target="../media/image10.e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687EDBE-F558-4982-86DB-4178F2BAF51E}"/>
              </a:ext>
            </a:extLst>
          </p:cNvPr>
          <p:cNvPicPr>
            <a:picLocks noGrp="1" noChangeAspect="1"/>
          </p:cNvPicPr>
          <p:nvPr>
            <p:ph idx="1"/>
          </p:nvPr>
        </p:nvPicPr>
        <p:blipFill>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tretch>
            <a:fillRect/>
          </a:stretch>
        </p:blipFill>
        <p:spPr>
          <a:xfrm>
            <a:off x="0" y="0"/>
            <a:ext cx="6095999" cy="6858000"/>
          </a:xfrm>
        </p:spPr>
      </p:pic>
      <p:pic>
        <p:nvPicPr>
          <p:cNvPr id="7" name="Picture 6">
            <a:extLst>
              <a:ext uri="{FF2B5EF4-FFF2-40B4-BE49-F238E27FC236}">
                <a16:creationId xmlns:a16="http://schemas.microsoft.com/office/drawing/2014/main" id="{122E53DE-8192-4A99-88E9-0A547BF88C0A}"/>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val="0"/>
              </a:ext>
            </a:extLst>
          </a:blip>
          <a:stretch>
            <a:fillRect/>
          </a:stretch>
        </p:blipFill>
        <p:spPr>
          <a:xfrm>
            <a:off x="6096000" y="-1"/>
            <a:ext cx="6095999" cy="6857999"/>
          </a:xfrm>
          <a:prstGeom prst="rect">
            <a:avLst/>
          </a:prstGeom>
        </p:spPr>
      </p:pic>
      <p:sp>
        <p:nvSpPr>
          <p:cNvPr id="8" name="TextBox 7">
            <a:extLst>
              <a:ext uri="{FF2B5EF4-FFF2-40B4-BE49-F238E27FC236}">
                <a16:creationId xmlns:a16="http://schemas.microsoft.com/office/drawing/2014/main" id="{CAF2A1E0-30D2-4EDE-8C74-38117FC97871}"/>
              </a:ext>
            </a:extLst>
          </p:cNvPr>
          <p:cNvSpPr txBox="1"/>
          <p:nvPr/>
        </p:nvSpPr>
        <p:spPr>
          <a:xfrm>
            <a:off x="0" y="3059666"/>
            <a:ext cx="12191999" cy="1846659"/>
          </a:xfrm>
          <a:prstGeom prst="rect">
            <a:avLst/>
          </a:prstGeom>
          <a:noFill/>
        </p:spPr>
        <p:txBody>
          <a:bodyPr wrap="square" rtlCol="0">
            <a:spAutoFit/>
          </a:bodyPr>
          <a:lstStyle/>
          <a:p>
            <a:pPr algn="ctr"/>
            <a:r>
              <a:rPr lang="en-US" sz="3200" dirty="0"/>
              <a:t>What’s in a Name?</a:t>
            </a:r>
          </a:p>
          <a:p>
            <a:pPr algn="ctr"/>
            <a:r>
              <a:rPr lang="en-US" sz="1600" dirty="0"/>
              <a:t>Gabriel Alves</a:t>
            </a:r>
          </a:p>
          <a:p>
            <a:pPr algn="ctr"/>
            <a:r>
              <a:rPr lang="en-US" sz="1600" dirty="0"/>
              <a:t>Scott Boxberger</a:t>
            </a:r>
          </a:p>
          <a:p>
            <a:pPr algn="ctr"/>
            <a:r>
              <a:rPr lang="en-US" sz="1600" dirty="0"/>
              <a:t>Erik </a:t>
            </a:r>
            <a:r>
              <a:rPr lang="en-US" sz="1600" dirty="0" err="1"/>
              <a:t>Figge</a:t>
            </a:r>
            <a:endParaRPr lang="en-US" sz="1600" dirty="0"/>
          </a:p>
          <a:p>
            <a:pPr algn="ctr"/>
            <a:r>
              <a:rPr lang="en-US" sz="1600" dirty="0"/>
              <a:t>Rajeev </a:t>
            </a:r>
            <a:r>
              <a:rPr lang="en-US" sz="1600" dirty="0" err="1"/>
              <a:t>Kulshrestha</a:t>
            </a:r>
            <a:endParaRPr lang="en-US" sz="1600" dirty="0"/>
          </a:p>
          <a:p>
            <a:pPr algn="ctr"/>
            <a:endParaRPr lang="en-US" dirty="0"/>
          </a:p>
        </p:txBody>
      </p:sp>
    </p:spTree>
    <p:extLst>
      <p:ext uri="{BB962C8B-B14F-4D97-AF65-F5344CB8AC3E}">
        <p14:creationId xmlns:p14="http://schemas.microsoft.com/office/powerpoint/2010/main" val="35957613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C3C48-3A1D-4F36-9703-55B4B8612F92}"/>
              </a:ext>
            </a:extLst>
          </p:cNvPr>
          <p:cNvSpPr>
            <a:spLocks noGrp="1"/>
          </p:cNvSpPr>
          <p:nvPr>
            <p:ph type="title"/>
          </p:nvPr>
        </p:nvSpPr>
        <p:spPr>
          <a:xfrm>
            <a:off x="875907" y="-167489"/>
            <a:ext cx="10515600" cy="1204438"/>
          </a:xfrm>
        </p:spPr>
        <p:txBody>
          <a:bodyPr/>
          <a:lstStyle/>
          <a:p>
            <a:r>
              <a:rPr lang="en-US" dirty="0"/>
              <a:t>Baby Name Popularity over Time (Male)</a:t>
            </a:r>
          </a:p>
        </p:txBody>
      </p:sp>
      <p:pic>
        <p:nvPicPr>
          <p:cNvPr id="5" name="Content Placeholder 4" descr="A close up of a map&#10;&#10;Description generated with high confidence">
            <a:extLst>
              <a:ext uri="{FF2B5EF4-FFF2-40B4-BE49-F238E27FC236}">
                <a16:creationId xmlns:a16="http://schemas.microsoft.com/office/drawing/2014/main" id="{0924B5B1-26B3-419F-8806-28193200946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632829"/>
            <a:ext cx="4105373" cy="3172334"/>
          </a:xfrm>
        </p:spPr>
      </p:pic>
      <p:pic>
        <p:nvPicPr>
          <p:cNvPr id="7" name="Picture 6" descr="A close up of a device&#10;&#10;Description generated with high confidence">
            <a:extLst>
              <a:ext uri="{FF2B5EF4-FFF2-40B4-BE49-F238E27FC236}">
                <a16:creationId xmlns:a16="http://schemas.microsoft.com/office/drawing/2014/main" id="{7A725F75-CA96-4FCD-8929-18D1CD6834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3539765"/>
            <a:ext cx="4105373" cy="3172334"/>
          </a:xfrm>
          <a:prstGeom prst="rect">
            <a:avLst/>
          </a:prstGeom>
        </p:spPr>
      </p:pic>
      <p:pic>
        <p:nvPicPr>
          <p:cNvPr id="9" name="Picture 8" descr="A close up of a map&#10;&#10;Description generated with high confidence">
            <a:extLst>
              <a:ext uri="{FF2B5EF4-FFF2-40B4-BE49-F238E27FC236}">
                <a16:creationId xmlns:a16="http://schemas.microsoft.com/office/drawing/2014/main" id="{2496CECF-24E9-4F70-A1CC-B175E38EA89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1994" y="632829"/>
            <a:ext cx="4105373" cy="3172334"/>
          </a:xfrm>
          <a:prstGeom prst="rect">
            <a:avLst/>
          </a:prstGeom>
        </p:spPr>
      </p:pic>
      <p:sp>
        <p:nvSpPr>
          <p:cNvPr id="10" name="TextBox 9">
            <a:extLst>
              <a:ext uri="{FF2B5EF4-FFF2-40B4-BE49-F238E27FC236}">
                <a16:creationId xmlns:a16="http://schemas.microsoft.com/office/drawing/2014/main" id="{B4E22E50-CADD-485E-BA9F-E0BA5E718DE5}"/>
              </a:ext>
            </a:extLst>
          </p:cNvPr>
          <p:cNvSpPr txBox="1"/>
          <p:nvPr/>
        </p:nvSpPr>
        <p:spPr>
          <a:xfrm>
            <a:off x="4293922" y="2705023"/>
            <a:ext cx="3403075" cy="1754326"/>
          </a:xfrm>
          <a:prstGeom prst="rect">
            <a:avLst/>
          </a:prstGeom>
          <a:noFill/>
        </p:spPr>
        <p:txBody>
          <a:bodyPr wrap="square" rtlCol="0">
            <a:spAutoFit/>
          </a:bodyPr>
          <a:lstStyle/>
          <a:p>
            <a:pPr marL="285750" indent="-285750">
              <a:buFont typeface="Arial" panose="020B0604020202020204" pitchFamily="34" charset="0"/>
              <a:buChar char="•"/>
            </a:pPr>
            <a:r>
              <a:rPr lang="en-US" dirty="0"/>
              <a:t>Top 3 in any Year</a:t>
            </a:r>
          </a:p>
          <a:p>
            <a:pPr marL="285750" indent="-285750">
              <a:buFont typeface="Arial" panose="020B0604020202020204" pitchFamily="34" charset="0"/>
              <a:buChar char="•"/>
            </a:pPr>
            <a:r>
              <a:rPr lang="en-US" dirty="0"/>
              <a:t>15 Male Names</a:t>
            </a:r>
          </a:p>
          <a:p>
            <a:pPr marL="285750" indent="-285750">
              <a:buFont typeface="Arial" panose="020B0604020202020204" pitchFamily="34" charset="0"/>
              <a:buChar char="•"/>
            </a:pPr>
            <a:r>
              <a:rPr lang="en-US" dirty="0"/>
              <a:t>Longer popularity duration in early years</a:t>
            </a:r>
          </a:p>
          <a:p>
            <a:pPr marL="285750" indent="-285750">
              <a:buFont typeface="Arial" panose="020B0604020202020204" pitchFamily="34" charset="0"/>
              <a:buChar char="•"/>
            </a:pPr>
            <a:r>
              <a:rPr lang="en-US" dirty="0"/>
              <a:t>More volatile in later years</a:t>
            </a:r>
          </a:p>
          <a:p>
            <a:pPr marL="285750" indent="-285750">
              <a:buFont typeface="Arial" panose="020B0604020202020204" pitchFamily="34" charset="0"/>
              <a:buChar char="•"/>
            </a:pPr>
            <a:endParaRPr lang="en-US" dirty="0"/>
          </a:p>
        </p:txBody>
      </p:sp>
      <p:pic>
        <p:nvPicPr>
          <p:cNvPr id="12" name="Picture 11" descr="A screenshot of a cell phone&#10;&#10;Description generated with high confidence">
            <a:extLst>
              <a:ext uri="{FF2B5EF4-FFF2-40B4-BE49-F238E27FC236}">
                <a16:creationId xmlns:a16="http://schemas.microsoft.com/office/drawing/2014/main" id="{8F392535-8D43-46F3-AFA5-868BBA00E35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98079" y="3582186"/>
            <a:ext cx="4239288" cy="3275814"/>
          </a:xfrm>
          <a:prstGeom prst="rect">
            <a:avLst/>
          </a:prstGeom>
        </p:spPr>
      </p:pic>
    </p:spTree>
    <p:extLst>
      <p:ext uri="{BB962C8B-B14F-4D97-AF65-F5344CB8AC3E}">
        <p14:creationId xmlns:p14="http://schemas.microsoft.com/office/powerpoint/2010/main" val="5078178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C3C48-3A1D-4F36-9703-55B4B8612F92}"/>
              </a:ext>
            </a:extLst>
          </p:cNvPr>
          <p:cNvSpPr>
            <a:spLocks noGrp="1"/>
          </p:cNvSpPr>
          <p:nvPr>
            <p:ph type="title"/>
          </p:nvPr>
        </p:nvSpPr>
        <p:spPr>
          <a:xfrm>
            <a:off x="875907" y="-167489"/>
            <a:ext cx="10515600" cy="1204438"/>
          </a:xfrm>
        </p:spPr>
        <p:txBody>
          <a:bodyPr>
            <a:normAutofit fontScale="90000"/>
          </a:bodyPr>
          <a:lstStyle/>
          <a:p>
            <a:r>
              <a:rPr lang="en-US" dirty="0"/>
              <a:t>Baby Name Popularity over Time (Female)</a:t>
            </a:r>
          </a:p>
        </p:txBody>
      </p:sp>
      <p:pic>
        <p:nvPicPr>
          <p:cNvPr id="8" name="Content Placeholder 7" descr="A picture containing text&#10;&#10;Description generated with very high confidence">
            <a:extLst>
              <a:ext uri="{FF2B5EF4-FFF2-40B4-BE49-F238E27FC236}">
                <a16:creationId xmlns:a16="http://schemas.microsoft.com/office/drawing/2014/main" id="{7B437F0E-F898-410C-8E2A-5AD85D8E1F0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3678535"/>
            <a:ext cx="3997147" cy="3088704"/>
          </a:xfrm>
        </p:spPr>
      </p:pic>
      <p:pic>
        <p:nvPicPr>
          <p:cNvPr id="11" name="Picture 10" descr="A close up of a map&#10;&#10;Description generated with high confidence">
            <a:extLst>
              <a:ext uri="{FF2B5EF4-FFF2-40B4-BE49-F238E27FC236}">
                <a16:creationId xmlns:a16="http://schemas.microsoft.com/office/drawing/2014/main" id="{859E5D4A-DA4F-4B76-A2F4-CA62D63AC2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51509" y="3702101"/>
            <a:ext cx="3936152" cy="3041572"/>
          </a:xfrm>
          <a:prstGeom prst="rect">
            <a:avLst/>
          </a:prstGeom>
        </p:spPr>
      </p:pic>
      <p:pic>
        <p:nvPicPr>
          <p:cNvPr id="13" name="Picture 12" descr="A close up of a map&#10;&#10;Description generated with high confidence">
            <a:extLst>
              <a:ext uri="{FF2B5EF4-FFF2-40B4-BE49-F238E27FC236}">
                <a16:creationId xmlns:a16="http://schemas.microsoft.com/office/drawing/2014/main" id="{A500A281-D003-4676-A469-D05FAB0FCFE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635926"/>
            <a:ext cx="3997147" cy="3088704"/>
          </a:xfrm>
          <a:prstGeom prst="rect">
            <a:avLst/>
          </a:prstGeom>
        </p:spPr>
      </p:pic>
      <p:pic>
        <p:nvPicPr>
          <p:cNvPr id="15" name="Picture 14" descr="A close up of a device&#10;&#10;Description generated with high confidence">
            <a:extLst>
              <a:ext uri="{FF2B5EF4-FFF2-40B4-BE49-F238E27FC236}">
                <a16:creationId xmlns:a16="http://schemas.microsoft.com/office/drawing/2014/main" id="{BA750E6C-EEFA-413F-9C11-E7FA85BFD1E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90514" y="638283"/>
            <a:ext cx="3997147" cy="3088704"/>
          </a:xfrm>
          <a:prstGeom prst="rect">
            <a:avLst/>
          </a:prstGeom>
        </p:spPr>
      </p:pic>
      <p:sp>
        <p:nvSpPr>
          <p:cNvPr id="16" name="TextBox 15">
            <a:extLst>
              <a:ext uri="{FF2B5EF4-FFF2-40B4-BE49-F238E27FC236}">
                <a16:creationId xmlns:a16="http://schemas.microsoft.com/office/drawing/2014/main" id="{2EBEE31E-E182-4294-A083-6FB54604A71B}"/>
              </a:ext>
            </a:extLst>
          </p:cNvPr>
          <p:cNvSpPr txBox="1"/>
          <p:nvPr/>
        </p:nvSpPr>
        <p:spPr>
          <a:xfrm>
            <a:off x="4432169" y="2547939"/>
            <a:ext cx="3403075" cy="2308324"/>
          </a:xfrm>
          <a:prstGeom prst="rect">
            <a:avLst/>
          </a:prstGeom>
          <a:noFill/>
        </p:spPr>
        <p:txBody>
          <a:bodyPr wrap="square" rtlCol="0">
            <a:spAutoFit/>
          </a:bodyPr>
          <a:lstStyle/>
          <a:p>
            <a:pPr marL="285750" indent="-285750">
              <a:buFont typeface="Arial" panose="020B0604020202020204" pitchFamily="34" charset="0"/>
              <a:buChar char="•"/>
            </a:pPr>
            <a:r>
              <a:rPr lang="en-US" dirty="0"/>
              <a:t>Top 3 in any Year</a:t>
            </a:r>
          </a:p>
          <a:p>
            <a:pPr marL="285750" indent="-285750">
              <a:buFont typeface="Arial" panose="020B0604020202020204" pitchFamily="34" charset="0"/>
              <a:buChar char="•"/>
            </a:pPr>
            <a:r>
              <a:rPr lang="en-US" dirty="0"/>
              <a:t>37 Female Names (over twice as many as male)</a:t>
            </a:r>
          </a:p>
          <a:p>
            <a:pPr marL="285750" indent="-285750">
              <a:buFont typeface="Arial" panose="020B0604020202020204" pitchFamily="34" charset="0"/>
              <a:buChar char="•"/>
            </a:pPr>
            <a:r>
              <a:rPr lang="en-US" dirty="0"/>
              <a:t>Longer popularity duration in early years</a:t>
            </a:r>
          </a:p>
          <a:p>
            <a:pPr marL="285750" indent="-285750">
              <a:buFont typeface="Arial" panose="020B0604020202020204" pitchFamily="34" charset="0"/>
              <a:buChar char="•"/>
            </a:pPr>
            <a:r>
              <a:rPr lang="en-US" dirty="0"/>
              <a:t>More volatile in later years</a:t>
            </a:r>
          </a:p>
          <a:p>
            <a:pPr marL="285750" indent="-285750">
              <a:buFont typeface="Arial" panose="020B0604020202020204" pitchFamily="34" charset="0"/>
              <a:buChar char="•"/>
            </a:pPr>
            <a:r>
              <a:rPr lang="en-US" dirty="0"/>
              <a:t>Let’s Talk About Linda</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24041333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C3C48-3A1D-4F36-9703-55B4B8612F92}"/>
              </a:ext>
            </a:extLst>
          </p:cNvPr>
          <p:cNvSpPr>
            <a:spLocks noGrp="1"/>
          </p:cNvSpPr>
          <p:nvPr>
            <p:ph type="title"/>
          </p:nvPr>
        </p:nvSpPr>
        <p:spPr>
          <a:xfrm>
            <a:off x="875907" y="-167489"/>
            <a:ext cx="10515600" cy="1204438"/>
          </a:xfrm>
        </p:spPr>
        <p:txBody>
          <a:bodyPr/>
          <a:lstStyle/>
          <a:p>
            <a:r>
              <a:rPr lang="en-US" dirty="0"/>
              <a:t>Team/Instructor Name Popularity</a:t>
            </a:r>
          </a:p>
        </p:txBody>
      </p:sp>
      <p:pic>
        <p:nvPicPr>
          <p:cNvPr id="6" name="Content Placeholder 5" descr="A picture containing text&#10;&#10;Description generated with high confidence">
            <a:extLst>
              <a:ext uri="{FF2B5EF4-FFF2-40B4-BE49-F238E27FC236}">
                <a16:creationId xmlns:a16="http://schemas.microsoft.com/office/drawing/2014/main" id="{0AC3D40B-5D29-4D64-BEB2-822A5B8001A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942541" y="1304423"/>
            <a:ext cx="6178957" cy="4774649"/>
          </a:xfrm>
        </p:spPr>
      </p:pic>
      <p:pic>
        <p:nvPicPr>
          <p:cNvPr id="9" name="Picture 8" descr="A picture containing text&#10;&#10;Description generated with high confidence">
            <a:extLst>
              <a:ext uri="{FF2B5EF4-FFF2-40B4-BE49-F238E27FC236}">
                <a16:creationId xmlns:a16="http://schemas.microsoft.com/office/drawing/2014/main" id="{7996E77F-E1F7-4746-97FD-918B5EFFF4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502" y="1304423"/>
            <a:ext cx="6178958" cy="4774649"/>
          </a:xfrm>
          <a:prstGeom prst="rect">
            <a:avLst/>
          </a:prstGeom>
        </p:spPr>
      </p:pic>
    </p:spTree>
    <p:extLst>
      <p:ext uri="{BB962C8B-B14F-4D97-AF65-F5344CB8AC3E}">
        <p14:creationId xmlns:p14="http://schemas.microsoft.com/office/powerpoint/2010/main" val="16184365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C3C48-3A1D-4F36-9703-55B4B8612F92}"/>
              </a:ext>
            </a:extLst>
          </p:cNvPr>
          <p:cNvSpPr>
            <a:spLocks noGrp="1"/>
          </p:cNvSpPr>
          <p:nvPr>
            <p:ph type="title"/>
          </p:nvPr>
        </p:nvSpPr>
        <p:spPr>
          <a:xfrm>
            <a:off x="875907" y="-167489"/>
            <a:ext cx="10515600" cy="1204438"/>
          </a:xfrm>
        </p:spPr>
        <p:txBody>
          <a:bodyPr/>
          <a:lstStyle/>
          <a:p>
            <a:r>
              <a:rPr lang="en-US"/>
              <a:t>Class Name Popularity</a:t>
            </a:r>
            <a:endParaRPr lang="en-US" dirty="0"/>
          </a:p>
        </p:txBody>
      </p:sp>
      <p:pic>
        <p:nvPicPr>
          <p:cNvPr id="7" name="Content Placeholder 6" descr="A close up of text on a white background&#10;&#10;Description generated with high confidence">
            <a:extLst>
              <a:ext uri="{FF2B5EF4-FFF2-40B4-BE49-F238E27FC236}">
                <a16:creationId xmlns:a16="http://schemas.microsoft.com/office/drawing/2014/main" id="{F0DDBD47-98B7-401A-8BC7-22AE3F57657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795096"/>
            <a:ext cx="5999116" cy="4635681"/>
          </a:xfrm>
        </p:spPr>
      </p:pic>
      <p:pic>
        <p:nvPicPr>
          <p:cNvPr id="10" name="Picture 9" descr="A close up of a map&#10;&#10;Description generated with high confidence">
            <a:extLst>
              <a:ext uri="{FF2B5EF4-FFF2-40B4-BE49-F238E27FC236}">
                <a16:creationId xmlns:a16="http://schemas.microsoft.com/office/drawing/2014/main" id="{CD7CCFEB-998F-4D7A-A6D1-FDF6568B01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33707" y="795096"/>
            <a:ext cx="5999116" cy="4635680"/>
          </a:xfrm>
          <a:prstGeom prst="rect">
            <a:avLst/>
          </a:prstGeom>
        </p:spPr>
      </p:pic>
      <p:sp>
        <p:nvSpPr>
          <p:cNvPr id="3" name="TextBox 2">
            <a:extLst>
              <a:ext uri="{FF2B5EF4-FFF2-40B4-BE49-F238E27FC236}">
                <a16:creationId xmlns:a16="http://schemas.microsoft.com/office/drawing/2014/main" id="{E6CF9FCE-7847-41B7-96DC-D77196D8024E}"/>
              </a:ext>
            </a:extLst>
          </p:cNvPr>
          <p:cNvSpPr txBox="1"/>
          <p:nvPr/>
        </p:nvSpPr>
        <p:spPr>
          <a:xfrm>
            <a:off x="633045" y="5688496"/>
            <a:ext cx="5999116" cy="923330"/>
          </a:xfrm>
          <a:prstGeom prst="rect">
            <a:avLst/>
          </a:prstGeom>
          <a:noFill/>
        </p:spPr>
        <p:txBody>
          <a:bodyPr wrap="square" rtlCol="0">
            <a:spAutoFit/>
          </a:bodyPr>
          <a:lstStyle/>
          <a:p>
            <a:r>
              <a:rPr lang="en-US" dirty="0"/>
              <a:t>Twitter:  @</a:t>
            </a:r>
            <a:r>
              <a:rPr lang="en-US" dirty="0" err="1"/>
              <a:t>RocChalkChicken</a:t>
            </a:r>
            <a:endParaRPr lang="en-US" dirty="0"/>
          </a:p>
          <a:p>
            <a:r>
              <a:rPr lang="en-US" dirty="0"/>
              <a:t>#Name_Male_XX_19XX  or   #Name_Female_XX_19XX</a:t>
            </a:r>
          </a:p>
          <a:p>
            <a:r>
              <a:rPr lang="en-US" dirty="0"/>
              <a:t>#Scott_Male_KS_1969</a:t>
            </a:r>
          </a:p>
        </p:txBody>
      </p:sp>
    </p:spTree>
    <p:extLst>
      <p:ext uri="{BB962C8B-B14F-4D97-AF65-F5344CB8AC3E}">
        <p14:creationId xmlns:p14="http://schemas.microsoft.com/office/powerpoint/2010/main" val="32647326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6531E01-DB6D-4A81-9B0D-72215EA3EAA7}"/>
              </a:ext>
            </a:extLst>
          </p:cNvPr>
          <p:cNvPicPr>
            <a:picLocks noChangeAspect="1"/>
          </p:cNvPicPr>
          <p:nvPr/>
        </p:nvPicPr>
        <p:blipFill>
          <a:blip r:embed="rId2"/>
          <a:stretch>
            <a:fillRect/>
          </a:stretch>
        </p:blipFill>
        <p:spPr>
          <a:xfrm>
            <a:off x="742122" y="556592"/>
            <a:ext cx="10136340" cy="6202018"/>
          </a:xfrm>
          <a:prstGeom prst="rect">
            <a:avLst/>
          </a:prstGeom>
        </p:spPr>
      </p:pic>
      <p:sp>
        <p:nvSpPr>
          <p:cNvPr id="8" name="TextBox 7">
            <a:extLst>
              <a:ext uri="{FF2B5EF4-FFF2-40B4-BE49-F238E27FC236}">
                <a16:creationId xmlns:a16="http://schemas.microsoft.com/office/drawing/2014/main" id="{722230B6-B70E-4C5D-A10D-5BB719076017}"/>
              </a:ext>
            </a:extLst>
          </p:cNvPr>
          <p:cNvSpPr txBox="1"/>
          <p:nvPr/>
        </p:nvSpPr>
        <p:spPr>
          <a:xfrm>
            <a:off x="742122" y="99391"/>
            <a:ext cx="10136339" cy="369332"/>
          </a:xfrm>
          <a:prstGeom prst="rect">
            <a:avLst/>
          </a:prstGeom>
          <a:noFill/>
        </p:spPr>
        <p:txBody>
          <a:bodyPr wrap="square" rtlCol="0">
            <a:spAutoFit/>
          </a:bodyPr>
          <a:lstStyle/>
          <a:p>
            <a:pPr algn="ctr"/>
            <a:r>
              <a:rPr lang="en-US" dirty="0"/>
              <a:t>STATES COLORED BY BABY NAME UNIQUENESS</a:t>
            </a:r>
          </a:p>
        </p:txBody>
      </p:sp>
    </p:spTree>
    <p:extLst>
      <p:ext uri="{BB962C8B-B14F-4D97-AF65-F5344CB8AC3E}">
        <p14:creationId xmlns:p14="http://schemas.microsoft.com/office/powerpoint/2010/main" val="35974565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BAA5909-E311-434B-BC97-63D2C3CFB8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4313" y="0"/>
            <a:ext cx="10774017" cy="6858000"/>
          </a:xfrm>
          <a:prstGeom prst="rect">
            <a:avLst/>
          </a:prstGeom>
        </p:spPr>
      </p:pic>
    </p:spTree>
    <p:extLst>
      <p:ext uri="{BB962C8B-B14F-4D97-AF65-F5344CB8AC3E}">
        <p14:creationId xmlns:p14="http://schemas.microsoft.com/office/powerpoint/2010/main" val="29818276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25F7888-4FBB-4FC5-A711-8DE9BF746D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79060"/>
            <a:ext cx="12192000" cy="6299879"/>
          </a:xfrm>
          <a:prstGeom prst="rect">
            <a:avLst/>
          </a:prstGeom>
        </p:spPr>
      </p:pic>
    </p:spTree>
    <p:extLst>
      <p:ext uri="{BB962C8B-B14F-4D97-AF65-F5344CB8AC3E}">
        <p14:creationId xmlns:p14="http://schemas.microsoft.com/office/powerpoint/2010/main" val="31678460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83B60E-BFFE-4202-A373-5EA3C24323F9}"/>
              </a:ext>
            </a:extLst>
          </p:cNvPr>
          <p:cNvSpPr>
            <a:spLocks noGrp="1"/>
          </p:cNvSpPr>
          <p:nvPr>
            <p:ph type="title"/>
          </p:nvPr>
        </p:nvSpPr>
        <p:spPr>
          <a:xfrm>
            <a:off x="1063752" y="201993"/>
            <a:ext cx="10058400" cy="1073878"/>
          </a:xfrm>
        </p:spPr>
        <p:txBody>
          <a:bodyPr/>
          <a:lstStyle/>
          <a:p>
            <a:r>
              <a:rPr lang="en-US" dirty="0"/>
              <a:t>Mary vs. john</a:t>
            </a:r>
          </a:p>
        </p:txBody>
      </p:sp>
      <p:pic>
        <p:nvPicPr>
          <p:cNvPr id="9" name="Content Placeholder 8">
            <a:extLst>
              <a:ext uri="{FF2B5EF4-FFF2-40B4-BE49-F238E27FC236}">
                <a16:creationId xmlns:a16="http://schemas.microsoft.com/office/drawing/2014/main" id="{D9DFFD15-87EE-4C4F-92F8-A6F72436F5F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320209" y="4018825"/>
            <a:ext cx="6602740" cy="263718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1" name="Picture 10">
            <a:extLst>
              <a:ext uri="{FF2B5EF4-FFF2-40B4-BE49-F238E27FC236}">
                <a16:creationId xmlns:a16="http://schemas.microsoft.com/office/drawing/2014/main" id="{63F534C4-555C-4FC8-B323-7329880DAB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3752" y="1275871"/>
            <a:ext cx="6887552" cy="258942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3246732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49E13D-0809-4DC5-83E5-9DB479DB7DCE}"/>
              </a:ext>
            </a:extLst>
          </p:cNvPr>
          <p:cNvSpPr>
            <a:spLocks noGrp="1"/>
          </p:cNvSpPr>
          <p:nvPr>
            <p:ph type="title"/>
          </p:nvPr>
        </p:nvSpPr>
        <p:spPr>
          <a:xfrm>
            <a:off x="1069848" y="484632"/>
            <a:ext cx="7247256" cy="1609344"/>
          </a:xfrm>
        </p:spPr>
        <p:txBody>
          <a:bodyPr/>
          <a:lstStyle/>
          <a:p>
            <a:r>
              <a:rPr lang="en-US" dirty="0"/>
              <a:t>Gail</a:t>
            </a:r>
          </a:p>
        </p:txBody>
      </p:sp>
      <p:pic>
        <p:nvPicPr>
          <p:cNvPr id="5" name="Content Placeholder 4">
            <a:extLst>
              <a:ext uri="{FF2B5EF4-FFF2-40B4-BE49-F238E27FC236}">
                <a16:creationId xmlns:a16="http://schemas.microsoft.com/office/drawing/2014/main" id="{7D641E4D-27AC-4584-8CBD-C9A744A5920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63752" y="2684549"/>
            <a:ext cx="7253352" cy="348059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Picture 6">
            <a:extLst>
              <a:ext uri="{FF2B5EF4-FFF2-40B4-BE49-F238E27FC236}">
                <a16:creationId xmlns:a16="http://schemas.microsoft.com/office/drawing/2014/main" id="{A176E092-4805-4F0B-9083-A847145921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75184" y="867652"/>
            <a:ext cx="2537377" cy="2027168"/>
          </a:xfrm>
          <a:prstGeom prst="ellipse">
            <a:avLst/>
          </a:prstGeom>
          <a:ln>
            <a:noFill/>
          </a:ln>
          <a:effectLst>
            <a:softEdge rad="112500"/>
          </a:effectLst>
        </p:spPr>
      </p:pic>
      <p:sp>
        <p:nvSpPr>
          <p:cNvPr id="9" name="TextBox 8">
            <a:extLst>
              <a:ext uri="{FF2B5EF4-FFF2-40B4-BE49-F238E27FC236}">
                <a16:creationId xmlns:a16="http://schemas.microsoft.com/office/drawing/2014/main" id="{B3ADF685-FE05-4916-B1B5-ECE935F8BB37}"/>
              </a:ext>
            </a:extLst>
          </p:cNvPr>
          <p:cNvSpPr txBox="1"/>
          <p:nvPr/>
        </p:nvSpPr>
        <p:spPr>
          <a:xfrm>
            <a:off x="9134209" y="3963180"/>
            <a:ext cx="2537378" cy="923330"/>
          </a:xfrm>
          <a:prstGeom prst="rect">
            <a:avLst/>
          </a:prstGeom>
          <a:noFill/>
        </p:spPr>
        <p:txBody>
          <a:bodyPr wrap="square" rtlCol="0">
            <a:spAutoFit/>
          </a:bodyPr>
          <a:lstStyle/>
          <a:p>
            <a:r>
              <a:rPr lang="en-US" dirty="0"/>
              <a:t>Gail Russell, an American film and television actress.</a:t>
            </a:r>
          </a:p>
        </p:txBody>
      </p:sp>
    </p:spTree>
    <p:extLst>
      <p:ext uri="{BB962C8B-B14F-4D97-AF65-F5344CB8AC3E}">
        <p14:creationId xmlns:p14="http://schemas.microsoft.com/office/powerpoint/2010/main" val="23778374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D5486-A76F-4ED0-9047-60A0ED0C40DF}"/>
              </a:ext>
            </a:extLst>
          </p:cNvPr>
          <p:cNvSpPr>
            <a:spLocks noGrp="1"/>
          </p:cNvSpPr>
          <p:nvPr>
            <p:ph type="title"/>
          </p:nvPr>
        </p:nvSpPr>
        <p:spPr>
          <a:xfrm>
            <a:off x="718931" y="537405"/>
            <a:ext cx="6013174" cy="1105866"/>
          </a:xfrm>
        </p:spPr>
        <p:txBody>
          <a:bodyPr/>
          <a:lstStyle/>
          <a:p>
            <a:r>
              <a:rPr lang="en-US" dirty="0"/>
              <a:t>Charlotte</a:t>
            </a:r>
          </a:p>
        </p:txBody>
      </p:sp>
      <p:pic>
        <p:nvPicPr>
          <p:cNvPr id="5" name="Content Placeholder 4">
            <a:extLst>
              <a:ext uri="{FF2B5EF4-FFF2-40B4-BE49-F238E27FC236}">
                <a16:creationId xmlns:a16="http://schemas.microsoft.com/office/drawing/2014/main" id="{7E31A24E-B1C4-4BAD-B7D7-4AF97176F8AA}"/>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tretch/>
        </p:blipFill>
        <p:spPr>
          <a:xfrm>
            <a:off x="838200" y="2518561"/>
            <a:ext cx="7226613" cy="344963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Picture 6">
            <a:extLst>
              <a:ext uri="{FF2B5EF4-FFF2-40B4-BE49-F238E27FC236}">
                <a16:creationId xmlns:a16="http://schemas.microsoft.com/office/drawing/2014/main" id="{CC9D30F7-0397-4AD2-B5F5-25F0B157BB9E}"/>
              </a:ext>
            </a:extLst>
          </p:cNvPr>
          <p:cNvPicPr>
            <a:picLocks noChangeAspect="1"/>
          </p:cNvPicPr>
          <p:nvPr/>
        </p:nvPicPr>
        <p:blipFill rotWithShape="1">
          <a:blip r:embed="rId3">
            <a:extLst>
              <a:ext uri="{28A0092B-C50C-407E-A947-70E740481C1C}">
                <a14:useLocalDpi xmlns:a14="http://schemas.microsoft.com/office/drawing/2010/main" val="0"/>
              </a:ext>
            </a:extLst>
          </a:blip>
          <a:srcRect l="202" t="-1" b="-1064"/>
          <a:stretch/>
        </p:blipFill>
        <p:spPr>
          <a:xfrm>
            <a:off x="8600659" y="537405"/>
            <a:ext cx="2872410" cy="1937777"/>
          </a:xfrm>
          <a:prstGeom prst="ellipse">
            <a:avLst/>
          </a:prstGeom>
          <a:ln w="190500" cap="rnd">
            <a:solidFill>
              <a:srgbClr val="C8C6BD"/>
            </a:solid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p:spPr>
      </p:pic>
      <p:sp>
        <p:nvSpPr>
          <p:cNvPr id="8" name="TextBox 7">
            <a:extLst>
              <a:ext uri="{FF2B5EF4-FFF2-40B4-BE49-F238E27FC236}">
                <a16:creationId xmlns:a16="http://schemas.microsoft.com/office/drawing/2014/main" id="{F1A198B9-2BBE-4983-A973-0F4CC9157726}"/>
              </a:ext>
            </a:extLst>
          </p:cNvPr>
          <p:cNvSpPr txBox="1"/>
          <p:nvPr/>
        </p:nvSpPr>
        <p:spPr>
          <a:xfrm>
            <a:off x="8995739" y="3505656"/>
            <a:ext cx="2358061" cy="1200329"/>
          </a:xfrm>
          <a:prstGeom prst="rect">
            <a:avLst/>
          </a:prstGeom>
          <a:noFill/>
        </p:spPr>
        <p:txBody>
          <a:bodyPr wrap="square" rtlCol="0">
            <a:spAutoFit/>
          </a:bodyPr>
          <a:lstStyle/>
          <a:p>
            <a:r>
              <a:rPr lang="en-US" dirty="0"/>
              <a:t>The birth of princess Charlotte of Cambridge has a massive influence.</a:t>
            </a:r>
          </a:p>
        </p:txBody>
      </p:sp>
    </p:spTree>
    <p:extLst>
      <p:ext uri="{BB962C8B-B14F-4D97-AF65-F5344CB8AC3E}">
        <p14:creationId xmlns:p14="http://schemas.microsoft.com/office/powerpoint/2010/main" val="7869028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45E6CE-6076-4355-8DC3-4D95F91514AB}"/>
              </a:ext>
            </a:extLst>
          </p:cNvPr>
          <p:cNvSpPr>
            <a:spLocks noGrp="1"/>
          </p:cNvSpPr>
          <p:nvPr>
            <p:ph type="title"/>
          </p:nvPr>
        </p:nvSpPr>
        <p:spPr/>
        <p:txBody>
          <a:bodyPr/>
          <a:lstStyle/>
          <a:p>
            <a:r>
              <a:rPr lang="en-US" dirty="0"/>
              <a:t>PROJECT OBJECTIVE</a:t>
            </a:r>
          </a:p>
        </p:txBody>
      </p:sp>
      <p:sp>
        <p:nvSpPr>
          <p:cNvPr id="3" name="TextBox 2">
            <a:extLst>
              <a:ext uri="{FF2B5EF4-FFF2-40B4-BE49-F238E27FC236}">
                <a16:creationId xmlns:a16="http://schemas.microsoft.com/office/drawing/2014/main" id="{352A9AA1-AF93-4BD3-A0DB-5688577A6504}"/>
              </a:ext>
            </a:extLst>
          </p:cNvPr>
          <p:cNvSpPr txBox="1"/>
          <p:nvPr/>
        </p:nvSpPr>
        <p:spPr>
          <a:xfrm>
            <a:off x="1272209" y="2994990"/>
            <a:ext cx="9856039" cy="3139321"/>
          </a:xfrm>
          <a:prstGeom prst="rect">
            <a:avLst/>
          </a:prstGeom>
          <a:noFill/>
        </p:spPr>
        <p:txBody>
          <a:bodyPr wrap="square" rtlCol="0">
            <a:spAutoFit/>
          </a:bodyPr>
          <a:lstStyle/>
          <a:p>
            <a:r>
              <a:rPr lang="en-US" dirty="0"/>
              <a:t>Our project will examine trends of baby names over the past century.  We’ll examine change in gender of names over time; difference in popularity of names by state/region compared to national; influence of the  “famous people” (e.g., sports, entertainment, or any other trigger,  etc.) on names; ethnicity/origin changes over time by state/region; and one-time names that pop up (minimum 5 for our dataset) with an investigation of reason for that name selection.  We will use an existing dataset for names by state and time.  We will attempt to acquire a dataset that identifies ethnicity of first names.  And we will attempt to identify correlation between popular celebrities and increase in name popularity.</a:t>
            </a:r>
          </a:p>
          <a:p>
            <a:endParaRPr lang="en-US" dirty="0"/>
          </a:p>
          <a:p>
            <a:r>
              <a:rPr lang="en-US" dirty="0"/>
              <a:t>If time allows we will also look at fun presentation methods and other usages of the data (e.g., utilizing a twitter bot).</a:t>
            </a:r>
          </a:p>
        </p:txBody>
      </p:sp>
    </p:spTree>
    <p:extLst>
      <p:ext uri="{BB962C8B-B14F-4D97-AF65-F5344CB8AC3E}">
        <p14:creationId xmlns:p14="http://schemas.microsoft.com/office/powerpoint/2010/main" val="6109941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191A72-9BE5-46CA-8DDA-BAA69DE2A7BA}"/>
              </a:ext>
            </a:extLst>
          </p:cNvPr>
          <p:cNvSpPr>
            <a:spLocks noGrp="1"/>
          </p:cNvSpPr>
          <p:nvPr>
            <p:ph type="title"/>
          </p:nvPr>
        </p:nvSpPr>
        <p:spPr>
          <a:xfrm>
            <a:off x="1069848" y="484632"/>
            <a:ext cx="4761109" cy="1609344"/>
          </a:xfrm>
        </p:spPr>
        <p:txBody>
          <a:bodyPr/>
          <a:lstStyle/>
          <a:p>
            <a:r>
              <a:rPr lang="en-US" dirty="0"/>
              <a:t>Phoebe</a:t>
            </a:r>
          </a:p>
        </p:txBody>
      </p:sp>
      <p:pic>
        <p:nvPicPr>
          <p:cNvPr id="5" name="Content Placeholder 4">
            <a:extLst>
              <a:ext uri="{FF2B5EF4-FFF2-40B4-BE49-F238E27FC236}">
                <a16:creationId xmlns:a16="http://schemas.microsoft.com/office/drawing/2014/main" id="{70D3F791-5D07-4CFA-B483-DF141AD22E7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69848" y="2644793"/>
            <a:ext cx="7215244" cy="348059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Picture 6">
            <a:extLst>
              <a:ext uri="{FF2B5EF4-FFF2-40B4-BE49-F238E27FC236}">
                <a16:creationId xmlns:a16="http://schemas.microsoft.com/office/drawing/2014/main" id="{56F93C0C-4A04-4847-9DFA-BB298E13F3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64091" y="1248603"/>
            <a:ext cx="2853923" cy="2180397"/>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8" name="TextBox 7">
            <a:extLst>
              <a:ext uri="{FF2B5EF4-FFF2-40B4-BE49-F238E27FC236}">
                <a16:creationId xmlns:a16="http://schemas.microsoft.com/office/drawing/2014/main" id="{B871BAA7-B734-4896-B7E7-B923A61A4248}"/>
              </a:ext>
            </a:extLst>
          </p:cNvPr>
          <p:cNvSpPr txBox="1"/>
          <p:nvPr/>
        </p:nvSpPr>
        <p:spPr>
          <a:xfrm>
            <a:off x="8939011" y="4385089"/>
            <a:ext cx="2679003" cy="923330"/>
          </a:xfrm>
          <a:prstGeom prst="rect">
            <a:avLst/>
          </a:prstGeom>
          <a:noFill/>
        </p:spPr>
        <p:txBody>
          <a:bodyPr wrap="none" rtlCol="0">
            <a:spAutoFit/>
          </a:bodyPr>
          <a:lstStyle/>
          <a:p>
            <a:r>
              <a:rPr lang="en-US" dirty="0"/>
              <a:t>TV Show’s influence</a:t>
            </a:r>
          </a:p>
          <a:p>
            <a:r>
              <a:rPr lang="en-US" dirty="0"/>
              <a:t>on babies’ names;</a:t>
            </a:r>
          </a:p>
          <a:p>
            <a:r>
              <a:rPr lang="en-US" dirty="0"/>
              <a:t>Friends started in 1994.</a:t>
            </a:r>
          </a:p>
        </p:txBody>
      </p:sp>
    </p:spTree>
    <p:extLst>
      <p:ext uri="{BB962C8B-B14F-4D97-AF65-F5344CB8AC3E}">
        <p14:creationId xmlns:p14="http://schemas.microsoft.com/office/powerpoint/2010/main" val="16623827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25FB07-9470-4F77-BBD7-6EFF04DB761F}"/>
              </a:ext>
            </a:extLst>
          </p:cNvPr>
          <p:cNvSpPr>
            <a:spLocks noGrp="1"/>
          </p:cNvSpPr>
          <p:nvPr>
            <p:ph type="title"/>
          </p:nvPr>
        </p:nvSpPr>
        <p:spPr>
          <a:xfrm>
            <a:off x="1069848" y="471379"/>
            <a:ext cx="3626676" cy="1762539"/>
          </a:xfrm>
        </p:spPr>
        <p:txBody>
          <a:bodyPr/>
          <a:lstStyle/>
          <a:p>
            <a:r>
              <a:rPr lang="en-US" dirty="0"/>
              <a:t>Ronaldo</a:t>
            </a:r>
          </a:p>
        </p:txBody>
      </p:sp>
      <p:pic>
        <p:nvPicPr>
          <p:cNvPr id="5" name="Content Placeholder 4">
            <a:extLst>
              <a:ext uri="{FF2B5EF4-FFF2-40B4-BE49-F238E27FC236}">
                <a16:creationId xmlns:a16="http://schemas.microsoft.com/office/drawing/2014/main" id="{AA5DD0C8-CF84-4BDD-ADBF-62251C0853D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69848" y="2667942"/>
            <a:ext cx="7253352" cy="348059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Picture 6">
            <a:extLst>
              <a:ext uri="{FF2B5EF4-FFF2-40B4-BE49-F238E27FC236}">
                <a16:creationId xmlns:a16="http://schemas.microsoft.com/office/drawing/2014/main" id="{21BDFCB8-BEFF-4182-BD42-D56BEE955A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98301" y="325605"/>
            <a:ext cx="2924899" cy="1908313"/>
          </a:xfrm>
          <a:prstGeom prst="ellipse">
            <a:avLst/>
          </a:prstGeom>
          <a:ln>
            <a:noFill/>
          </a:ln>
          <a:effectLst>
            <a:softEdge rad="112500"/>
          </a:effectLst>
        </p:spPr>
      </p:pic>
      <p:pic>
        <p:nvPicPr>
          <p:cNvPr id="9" name="Picture 8">
            <a:extLst>
              <a:ext uri="{FF2B5EF4-FFF2-40B4-BE49-F238E27FC236}">
                <a16:creationId xmlns:a16="http://schemas.microsoft.com/office/drawing/2014/main" id="{119095F5-8081-4C69-85CC-CA0169850D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25558" y="2690190"/>
            <a:ext cx="2544416" cy="174928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1" name="Picture 10">
            <a:extLst>
              <a:ext uri="{FF2B5EF4-FFF2-40B4-BE49-F238E27FC236}">
                <a16:creationId xmlns:a16="http://schemas.microsoft.com/office/drawing/2014/main" id="{04AF25E4-F308-44C6-9284-5CBA0D9E726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25557" y="564144"/>
            <a:ext cx="2544416" cy="143123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2" name="TextBox 11">
            <a:extLst>
              <a:ext uri="{FF2B5EF4-FFF2-40B4-BE49-F238E27FC236}">
                <a16:creationId xmlns:a16="http://schemas.microsoft.com/office/drawing/2014/main" id="{F0737450-9B83-40B4-9429-56E24ACC33FF}"/>
              </a:ext>
            </a:extLst>
          </p:cNvPr>
          <p:cNvSpPr txBox="1"/>
          <p:nvPr/>
        </p:nvSpPr>
        <p:spPr>
          <a:xfrm>
            <a:off x="8667288" y="4699786"/>
            <a:ext cx="3060954" cy="1200329"/>
          </a:xfrm>
          <a:prstGeom prst="rect">
            <a:avLst/>
          </a:prstGeom>
          <a:noFill/>
        </p:spPr>
        <p:txBody>
          <a:bodyPr wrap="square" rtlCol="0">
            <a:spAutoFit/>
          </a:bodyPr>
          <a:lstStyle/>
          <a:p>
            <a:r>
              <a:rPr lang="en-US" dirty="0"/>
              <a:t>Mainly after the World Cup</a:t>
            </a:r>
          </a:p>
          <a:p>
            <a:r>
              <a:rPr lang="en-US" dirty="0"/>
              <a:t>in 1994 in the United States, Ronaldo’s names started </a:t>
            </a:r>
          </a:p>
          <a:p>
            <a:r>
              <a:rPr lang="en-US" dirty="0"/>
              <a:t>to appear.</a:t>
            </a:r>
          </a:p>
        </p:txBody>
      </p:sp>
    </p:spTree>
    <p:extLst>
      <p:ext uri="{BB962C8B-B14F-4D97-AF65-F5344CB8AC3E}">
        <p14:creationId xmlns:p14="http://schemas.microsoft.com/office/powerpoint/2010/main" val="14731111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0787D0-4712-2142-98D8-9D6BA55D0ACB}"/>
              </a:ext>
            </a:extLst>
          </p:cNvPr>
          <p:cNvSpPr>
            <a:spLocks noGrp="1"/>
          </p:cNvSpPr>
          <p:nvPr>
            <p:ph type="title"/>
          </p:nvPr>
        </p:nvSpPr>
        <p:spPr>
          <a:xfrm>
            <a:off x="6284422" y="331413"/>
            <a:ext cx="10058400" cy="1609344"/>
          </a:xfrm>
        </p:spPr>
        <p:txBody>
          <a:bodyPr>
            <a:normAutofit/>
          </a:bodyPr>
          <a:lstStyle/>
          <a:p>
            <a:r>
              <a:rPr lang="en-US" sz="6000" dirty="0"/>
              <a:t>Choosing the names</a:t>
            </a:r>
          </a:p>
        </p:txBody>
      </p:sp>
      <p:pic>
        <p:nvPicPr>
          <p:cNvPr id="25" name="Picture 24">
            <a:extLst>
              <a:ext uri="{FF2B5EF4-FFF2-40B4-BE49-F238E27FC236}">
                <a16:creationId xmlns:a16="http://schemas.microsoft.com/office/drawing/2014/main" id="{D5F14D28-6B3F-234B-8561-4E62FBC51C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07578" y="2025546"/>
            <a:ext cx="6284422" cy="2818969"/>
          </a:xfrm>
          <a:prstGeom prst="rect">
            <a:avLst/>
          </a:prstGeom>
        </p:spPr>
      </p:pic>
      <p:pic>
        <p:nvPicPr>
          <p:cNvPr id="21" name="Content Placeholder 20">
            <a:extLst>
              <a:ext uri="{FF2B5EF4-FFF2-40B4-BE49-F238E27FC236}">
                <a16:creationId xmlns:a16="http://schemas.microsoft.com/office/drawing/2014/main" id="{4A4EEC2F-3697-9F4F-AFEA-1EB0E0F58579}"/>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3297229"/>
            <a:ext cx="6284422" cy="2627902"/>
          </a:xfrm>
        </p:spPr>
      </p:pic>
      <p:pic>
        <p:nvPicPr>
          <p:cNvPr id="23" name="Picture 22">
            <a:extLst>
              <a:ext uri="{FF2B5EF4-FFF2-40B4-BE49-F238E27FC236}">
                <a16:creationId xmlns:a16="http://schemas.microsoft.com/office/drawing/2014/main" id="{3D96B8EA-988E-CB41-8F65-D28B843A42E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643542"/>
            <a:ext cx="6284422" cy="2647931"/>
          </a:xfrm>
          <a:prstGeom prst="rect">
            <a:avLst/>
          </a:prstGeom>
        </p:spPr>
      </p:pic>
      <p:sp>
        <p:nvSpPr>
          <p:cNvPr id="26" name="Rectangle 25">
            <a:extLst>
              <a:ext uri="{FF2B5EF4-FFF2-40B4-BE49-F238E27FC236}">
                <a16:creationId xmlns:a16="http://schemas.microsoft.com/office/drawing/2014/main" id="{EFAEF317-039A-2048-991E-177C5FCC1356}"/>
              </a:ext>
            </a:extLst>
          </p:cNvPr>
          <p:cNvSpPr/>
          <p:nvPr/>
        </p:nvSpPr>
        <p:spPr>
          <a:xfrm>
            <a:off x="986973" y="5925131"/>
            <a:ext cx="4310475" cy="646331"/>
          </a:xfrm>
          <a:prstGeom prst="rect">
            <a:avLst/>
          </a:prstGeom>
        </p:spPr>
        <p:txBody>
          <a:bodyPr wrap="none">
            <a:spAutoFit/>
          </a:bodyPr>
          <a:lstStyle/>
          <a:p>
            <a:r>
              <a:rPr lang="en-US" sz="3600" dirty="0">
                <a:latin typeface="+mj-lt"/>
              </a:rPr>
              <a:t>Spotting Spikes in the Data</a:t>
            </a:r>
          </a:p>
        </p:txBody>
      </p:sp>
      <p:sp>
        <p:nvSpPr>
          <p:cNvPr id="27" name="Rectangle 26">
            <a:extLst>
              <a:ext uri="{FF2B5EF4-FFF2-40B4-BE49-F238E27FC236}">
                <a16:creationId xmlns:a16="http://schemas.microsoft.com/office/drawing/2014/main" id="{52114866-24A8-AC43-A33D-FA19464B6528}"/>
              </a:ext>
            </a:extLst>
          </p:cNvPr>
          <p:cNvSpPr/>
          <p:nvPr/>
        </p:nvSpPr>
        <p:spPr>
          <a:xfrm>
            <a:off x="7489174" y="4738491"/>
            <a:ext cx="3498073" cy="646331"/>
          </a:xfrm>
          <a:prstGeom prst="rect">
            <a:avLst/>
          </a:prstGeom>
        </p:spPr>
        <p:txBody>
          <a:bodyPr wrap="none">
            <a:spAutoFit/>
          </a:bodyPr>
          <a:lstStyle/>
          <a:p>
            <a:r>
              <a:rPr lang="en-US" sz="3600" dirty="0">
                <a:latin typeface="+mj-lt"/>
              </a:rPr>
              <a:t>Gender Neutral Names</a:t>
            </a:r>
          </a:p>
        </p:txBody>
      </p:sp>
    </p:spTree>
    <p:extLst>
      <p:ext uri="{BB962C8B-B14F-4D97-AF65-F5344CB8AC3E}">
        <p14:creationId xmlns:p14="http://schemas.microsoft.com/office/powerpoint/2010/main" val="21759042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718476-2D51-204E-B44D-CD21955F8E85}"/>
              </a:ext>
            </a:extLst>
          </p:cNvPr>
          <p:cNvSpPr>
            <a:spLocks noGrp="1"/>
          </p:cNvSpPr>
          <p:nvPr>
            <p:ph type="title"/>
          </p:nvPr>
        </p:nvSpPr>
        <p:spPr>
          <a:xfrm>
            <a:off x="0" y="1466323"/>
            <a:ext cx="3441469" cy="1609344"/>
          </a:xfrm>
        </p:spPr>
        <p:txBody>
          <a:bodyPr>
            <a:normAutofit fontScale="90000"/>
          </a:bodyPr>
          <a:lstStyle/>
          <a:p>
            <a:r>
              <a:rPr lang="en-US" dirty="0"/>
              <a:t>Names and Gender Distribution</a:t>
            </a:r>
          </a:p>
        </p:txBody>
      </p:sp>
      <p:pic>
        <p:nvPicPr>
          <p:cNvPr id="11" name="Content Placeholder 10">
            <a:extLst>
              <a:ext uri="{FF2B5EF4-FFF2-40B4-BE49-F238E27FC236}">
                <a16:creationId xmlns:a16="http://schemas.microsoft.com/office/drawing/2014/main" id="{B264A907-1C4B-414B-87A5-EE21C3F045D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12257" y="0"/>
            <a:ext cx="9179743" cy="3856846"/>
          </a:xfrm>
        </p:spPr>
      </p:pic>
      <p:pic>
        <p:nvPicPr>
          <p:cNvPr id="14" name="Picture 13">
            <a:extLst>
              <a:ext uri="{FF2B5EF4-FFF2-40B4-BE49-F238E27FC236}">
                <a16:creationId xmlns:a16="http://schemas.microsoft.com/office/drawing/2014/main" id="{BB602C26-12A3-D84C-8E96-C01F39E514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26183" y="3903832"/>
            <a:ext cx="7065817" cy="2954168"/>
          </a:xfrm>
          <a:prstGeom prst="rect">
            <a:avLst/>
          </a:prstGeom>
        </p:spPr>
      </p:pic>
      <p:sp>
        <p:nvSpPr>
          <p:cNvPr id="15" name="Rectangle 14">
            <a:extLst>
              <a:ext uri="{FF2B5EF4-FFF2-40B4-BE49-F238E27FC236}">
                <a16:creationId xmlns:a16="http://schemas.microsoft.com/office/drawing/2014/main" id="{1B68C5A6-9115-944E-8577-2F16E0121D9B}"/>
              </a:ext>
            </a:extLst>
          </p:cNvPr>
          <p:cNvSpPr/>
          <p:nvPr/>
        </p:nvSpPr>
        <p:spPr>
          <a:xfrm>
            <a:off x="1044911" y="4169007"/>
            <a:ext cx="6096000" cy="2308324"/>
          </a:xfrm>
          <a:prstGeom prst="rect">
            <a:avLst/>
          </a:prstGeom>
        </p:spPr>
        <p:txBody>
          <a:bodyPr>
            <a:spAutoFit/>
          </a:bodyPr>
          <a:lstStyle/>
          <a:p>
            <a:pPr marL="285750" indent="-285750">
              <a:buFont typeface="Arial" panose="020B0604020202020204" pitchFamily="34" charset="0"/>
              <a:buChar char="•"/>
            </a:pPr>
            <a:r>
              <a:rPr lang="en-US" dirty="0"/>
              <a:t>Similar Counts</a:t>
            </a:r>
          </a:p>
          <a:p>
            <a:pPr marL="742950" lvl="1" indent="-285750">
              <a:buFont typeface="Arial" panose="020B0604020202020204" pitchFamily="34" charset="0"/>
              <a:buChar char="•"/>
            </a:pPr>
            <a:r>
              <a:rPr lang="en-US" dirty="0"/>
              <a:t>Riley 51.74% Male</a:t>
            </a:r>
          </a:p>
          <a:p>
            <a:pPr marL="742950" lvl="1" indent="-285750">
              <a:buFont typeface="Arial" panose="020B0604020202020204" pitchFamily="34" charset="0"/>
              <a:buChar char="•"/>
            </a:pPr>
            <a:r>
              <a:rPr lang="en-US" dirty="0"/>
              <a:t>Kerry 50.49% Male</a:t>
            </a:r>
          </a:p>
          <a:p>
            <a:endParaRPr lang="en-US" dirty="0"/>
          </a:p>
          <a:p>
            <a:pPr marL="285750" indent="-285750">
              <a:buFont typeface="Arial" panose="020B0604020202020204" pitchFamily="34" charset="0"/>
              <a:buChar char="•"/>
            </a:pPr>
            <a:r>
              <a:rPr lang="en-US" dirty="0"/>
              <a:t>Similar distribution over time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No obvious cultural influences</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37615319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Content Placeholder 14">
            <a:extLst>
              <a:ext uri="{FF2B5EF4-FFF2-40B4-BE49-F238E27FC236}">
                <a16:creationId xmlns:a16="http://schemas.microsoft.com/office/drawing/2014/main" id="{80547D29-B2A2-BD4B-9275-4AFD4C0028F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006995"/>
            <a:ext cx="12192000" cy="4915472"/>
          </a:xfrm>
        </p:spPr>
      </p:pic>
      <p:sp>
        <p:nvSpPr>
          <p:cNvPr id="2" name="Title 1">
            <a:extLst>
              <a:ext uri="{FF2B5EF4-FFF2-40B4-BE49-F238E27FC236}">
                <a16:creationId xmlns:a16="http://schemas.microsoft.com/office/drawing/2014/main" id="{11DA1A5F-686E-CA4C-AE63-B6AFDB0768CE}"/>
              </a:ext>
            </a:extLst>
          </p:cNvPr>
          <p:cNvSpPr>
            <a:spLocks noGrp="1"/>
          </p:cNvSpPr>
          <p:nvPr>
            <p:ph type="title"/>
          </p:nvPr>
        </p:nvSpPr>
        <p:spPr>
          <a:xfrm>
            <a:off x="1252728" y="-359518"/>
            <a:ext cx="10058400" cy="1609344"/>
          </a:xfrm>
        </p:spPr>
        <p:txBody>
          <a:bodyPr/>
          <a:lstStyle/>
          <a:p>
            <a:pPr algn="ctr"/>
            <a:r>
              <a:rPr lang="en-US" dirty="0"/>
              <a:t>Jackie and Cultural Influence</a:t>
            </a:r>
          </a:p>
        </p:txBody>
      </p:sp>
      <p:pic>
        <p:nvPicPr>
          <p:cNvPr id="11" name="Picture 10">
            <a:extLst>
              <a:ext uri="{FF2B5EF4-FFF2-40B4-BE49-F238E27FC236}">
                <a16:creationId xmlns:a16="http://schemas.microsoft.com/office/drawing/2014/main" id="{2DD3149A-A165-F941-80D7-15A5A59B45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37392" y="3384237"/>
            <a:ext cx="1621443" cy="1297154"/>
          </a:xfrm>
          <a:prstGeom prst="rect">
            <a:avLst/>
          </a:prstGeom>
        </p:spPr>
      </p:pic>
      <p:pic>
        <p:nvPicPr>
          <p:cNvPr id="17" name="Picture 16">
            <a:extLst>
              <a:ext uri="{FF2B5EF4-FFF2-40B4-BE49-F238E27FC236}">
                <a16:creationId xmlns:a16="http://schemas.microsoft.com/office/drawing/2014/main" id="{8B801263-6583-6748-92EB-D0809958214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99689" y="1006995"/>
            <a:ext cx="1704249" cy="1136166"/>
          </a:xfrm>
          <a:prstGeom prst="rect">
            <a:avLst/>
          </a:prstGeom>
        </p:spPr>
      </p:pic>
      <p:pic>
        <p:nvPicPr>
          <p:cNvPr id="19" name="Picture 18">
            <a:extLst>
              <a:ext uri="{FF2B5EF4-FFF2-40B4-BE49-F238E27FC236}">
                <a16:creationId xmlns:a16="http://schemas.microsoft.com/office/drawing/2014/main" id="{5020E456-03FD-B349-8AC4-1EDD4F067F2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30284" y="1006995"/>
            <a:ext cx="1705902" cy="1420321"/>
          </a:xfrm>
          <a:prstGeom prst="rect">
            <a:avLst/>
          </a:prstGeom>
        </p:spPr>
      </p:pic>
      <p:sp>
        <p:nvSpPr>
          <p:cNvPr id="20" name="TextBox 19">
            <a:extLst>
              <a:ext uri="{FF2B5EF4-FFF2-40B4-BE49-F238E27FC236}">
                <a16:creationId xmlns:a16="http://schemas.microsoft.com/office/drawing/2014/main" id="{87E1BEE6-E5CA-2542-90AE-7FF28E5AA17B}"/>
              </a:ext>
            </a:extLst>
          </p:cNvPr>
          <p:cNvSpPr txBox="1"/>
          <p:nvPr/>
        </p:nvSpPr>
        <p:spPr>
          <a:xfrm>
            <a:off x="3299689" y="6055471"/>
            <a:ext cx="7291182" cy="923330"/>
          </a:xfrm>
          <a:prstGeom prst="rect">
            <a:avLst/>
          </a:prstGeom>
          <a:noFill/>
        </p:spPr>
        <p:txBody>
          <a:bodyPr wrap="square" rtlCol="0">
            <a:spAutoFit/>
          </a:bodyPr>
          <a:lstStyle/>
          <a:p>
            <a:r>
              <a:rPr lang="en-US" dirty="0"/>
              <a:t>- Possible increases related to celebrities</a:t>
            </a:r>
          </a:p>
          <a:p>
            <a:r>
              <a:rPr lang="en-US" dirty="0"/>
              <a:t>- Relationship between male and female naming patterns</a:t>
            </a:r>
          </a:p>
          <a:p>
            <a:endParaRPr lang="en-US" dirty="0"/>
          </a:p>
        </p:txBody>
      </p:sp>
    </p:spTree>
    <p:extLst>
      <p:ext uri="{BB962C8B-B14F-4D97-AF65-F5344CB8AC3E}">
        <p14:creationId xmlns:p14="http://schemas.microsoft.com/office/powerpoint/2010/main" val="5698393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250050A8-E724-DC4F-B317-5CCDA739C9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405560"/>
            <a:ext cx="8636209" cy="3471698"/>
          </a:xfrm>
          <a:prstGeom prst="rect">
            <a:avLst/>
          </a:prstGeom>
        </p:spPr>
      </p:pic>
      <p:pic>
        <p:nvPicPr>
          <p:cNvPr id="16" name="Content Placeholder 15">
            <a:extLst>
              <a:ext uri="{FF2B5EF4-FFF2-40B4-BE49-F238E27FC236}">
                <a16:creationId xmlns:a16="http://schemas.microsoft.com/office/drawing/2014/main" id="{3DF14DEF-71A8-BD4F-B122-D9E22550AC46}"/>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541220" y="-1"/>
            <a:ext cx="8636209" cy="3391547"/>
          </a:xfrm>
        </p:spPr>
      </p:pic>
      <p:pic>
        <p:nvPicPr>
          <p:cNvPr id="12" name="Picture 11">
            <a:extLst>
              <a:ext uri="{FF2B5EF4-FFF2-40B4-BE49-F238E27FC236}">
                <a16:creationId xmlns:a16="http://schemas.microsoft.com/office/drawing/2014/main" id="{42348417-F1AE-C449-8D7D-94DBD7FB765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8226" y="671657"/>
            <a:ext cx="2484606" cy="1863454"/>
          </a:xfrm>
          <a:prstGeom prst="rect">
            <a:avLst/>
          </a:prstGeom>
        </p:spPr>
      </p:pic>
      <p:sp>
        <p:nvSpPr>
          <p:cNvPr id="8" name="Rectangle 7">
            <a:extLst>
              <a:ext uri="{FF2B5EF4-FFF2-40B4-BE49-F238E27FC236}">
                <a16:creationId xmlns:a16="http://schemas.microsoft.com/office/drawing/2014/main" id="{11BAB496-40BD-684F-8AB1-444FD7DF776B}"/>
              </a:ext>
            </a:extLst>
          </p:cNvPr>
          <p:cNvSpPr/>
          <p:nvPr/>
        </p:nvSpPr>
        <p:spPr>
          <a:xfrm>
            <a:off x="904634" y="2549125"/>
            <a:ext cx="1851789" cy="369332"/>
          </a:xfrm>
          <a:prstGeom prst="rect">
            <a:avLst/>
          </a:prstGeom>
        </p:spPr>
        <p:txBody>
          <a:bodyPr wrap="none">
            <a:spAutoFit/>
          </a:bodyPr>
          <a:lstStyle/>
          <a:p>
            <a:r>
              <a:rPr lang="en-US" dirty="0">
                <a:solidFill>
                  <a:srgbClr val="545454"/>
                </a:solidFill>
              </a:rPr>
              <a:t>Jaime Sommers</a:t>
            </a:r>
            <a:endParaRPr lang="en-US" dirty="0"/>
          </a:p>
        </p:txBody>
      </p:sp>
      <p:pic>
        <p:nvPicPr>
          <p:cNvPr id="22" name="Picture 21">
            <a:extLst>
              <a:ext uri="{FF2B5EF4-FFF2-40B4-BE49-F238E27FC236}">
                <a16:creationId xmlns:a16="http://schemas.microsoft.com/office/drawing/2014/main" id="{C2343D39-8483-504D-ADCF-DFDB2FEA32E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01434" y="3642189"/>
            <a:ext cx="1742796" cy="1303308"/>
          </a:xfrm>
          <a:prstGeom prst="rect">
            <a:avLst/>
          </a:prstGeom>
        </p:spPr>
      </p:pic>
      <p:pic>
        <p:nvPicPr>
          <p:cNvPr id="24" name="Picture 23">
            <a:extLst>
              <a:ext uri="{FF2B5EF4-FFF2-40B4-BE49-F238E27FC236}">
                <a16:creationId xmlns:a16="http://schemas.microsoft.com/office/drawing/2014/main" id="{80F799B6-AFFC-9B4A-AB29-0C708D6465D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130427" y="3642189"/>
            <a:ext cx="2532753" cy="1826288"/>
          </a:xfrm>
          <a:prstGeom prst="rect">
            <a:avLst/>
          </a:prstGeom>
        </p:spPr>
      </p:pic>
      <p:sp>
        <p:nvSpPr>
          <p:cNvPr id="2" name="Title 1">
            <a:extLst>
              <a:ext uri="{FF2B5EF4-FFF2-40B4-BE49-F238E27FC236}">
                <a16:creationId xmlns:a16="http://schemas.microsoft.com/office/drawing/2014/main" id="{E2A671CD-FCCB-F143-AB15-CC076EEC434D}"/>
              </a:ext>
            </a:extLst>
          </p:cNvPr>
          <p:cNvSpPr>
            <a:spLocks noGrp="1"/>
          </p:cNvSpPr>
          <p:nvPr>
            <p:ph type="title"/>
          </p:nvPr>
        </p:nvSpPr>
        <p:spPr>
          <a:xfrm>
            <a:off x="0" y="-375292"/>
            <a:ext cx="10058400" cy="1609344"/>
          </a:xfrm>
        </p:spPr>
        <p:txBody>
          <a:bodyPr/>
          <a:lstStyle/>
          <a:p>
            <a:r>
              <a:rPr lang="en-US" dirty="0"/>
              <a:t>TV Influences</a:t>
            </a:r>
          </a:p>
        </p:txBody>
      </p:sp>
      <p:sp>
        <p:nvSpPr>
          <p:cNvPr id="27" name="Rectangle 26">
            <a:extLst>
              <a:ext uri="{FF2B5EF4-FFF2-40B4-BE49-F238E27FC236}">
                <a16:creationId xmlns:a16="http://schemas.microsoft.com/office/drawing/2014/main" id="{8BB1D1D1-31A2-8B43-93A4-424739D2582F}"/>
              </a:ext>
            </a:extLst>
          </p:cNvPr>
          <p:cNvSpPr/>
          <p:nvPr/>
        </p:nvSpPr>
        <p:spPr>
          <a:xfrm>
            <a:off x="9457187" y="5468477"/>
            <a:ext cx="1879232" cy="369332"/>
          </a:xfrm>
          <a:prstGeom prst="rect">
            <a:avLst/>
          </a:prstGeom>
        </p:spPr>
        <p:txBody>
          <a:bodyPr wrap="none">
            <a:spAutoFit/>
          </a:bodyPr>
          <a:lstStyle/>
          <a:p>
            <a:r>
              <a:rPr lang="en-US" dirty="0">
                <a:solidFill>
                  <a:srgbClr val="222222"/>
                </a:solidFill>
              </a:rPr>
              <a:t>Robbie Douglas</a:t>
            </a:r>
            <a:endParaRPr lang="en-US" dirty="0"/>
          </a:p>
        </p:txBody>
      </p:sp>
    </p:spTree>
    <p:extLst>
      <p:ext uri="{BB962C8B-B14F-4D97-AF65-F5344CB8AC3E}">
        <p14:creationId xmlns:p14="http://schemas.microsoft.com/office/powerpoint/2010/main" val="39510265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09082B-C3D9-7F43-A6D3-53CD65578EE5}"/>
              </a:ext>
            </a:extLst>
          </p:cNvPr>
          <p:cNvSpPr>
            <a:spLocks noGrp="1"/>
          </p:cNvSpPr>
          <p:nvPr>
            <p:ph type="title"/>
          </p:nvPr>
        </p:nvSpPr>
        <p:spPr>
          <a:xfrm>
            <a:off x="6988510" y="-382386"/>
            <a:ext cx="3020014" cy="1609344"/>
          </a:xfrm>
        </p:spPr>
        <p:txBody>
          <a:bodyPr/>
          <a:lstStyle/>
          <a:p>
            <a:r>
              <a:rPr lang="en-US" dirty="0"/>
              <a:t>Jalen Rose</a:t>
            </a:r>
          </a:p>
        </p:txBody>
      </p:sp>
      <p:sp>
        <p:nvSpPr>
          <p:cNvPr id="3" name="Content Placeholder 2">
            <a:extLst>
              <a:ext uri="{FF2B5EF4-FFF2-40B4-BE49-F238E27FC236}">
                <a16:creationId xmlns:a16="http://schemas.microsoft.com/office/drawing/2014/main" id="{5333BF3A-6180-A940-9E4E-0C6B237E2FF8}"/>
              </a:ext>
            </a:extLst>
          </p:cNvPr>
          <p:cNvSpPr>
            <a:spLocks noGrp="1"/>
          </p:cNvSpPr>
          <p:nvPr>
            <p:ph idx="1"/>
          </p:nvPr>
        </p:nvSpPr>
        <p:spPr>
          <a:xfrm>
            <a:off x="172071" y="159604"/>
            <a:ext cx="3685032" cy="1602694"/>
          </a:xfrm>
        </p:spPr>
        <p:txBody>
          <a:bodyPr>
            <a:normAutofit/>
          </a:bodyPr>
          <a:lstStyle/>
          <a:p>
            <a:pPr marL="0" indent="0">
              <a:buNone/>
            </a:pPr>
            <a:r>
              <a:rPr lang="en-US" dirty="0"/>
              <a:t>”My biological father’s name is James, my uncle’s name is Lenard, J-A-L-E-N, that’s where the name comes from.” – Jalen Rose</a:t>
            </a:r>
          </a:p>
        </p:txBody>
      </p:sp>
      <p:pic>
        <p:nvPicPr>
          <p:cNvPr id="5" name="Picture 4">
            <a:extLst>
              <a:ext uri="{FF2B5EF4-FFF2-40B4-BE49-F238E27FC236}">
                <a16:creationId xmlns:a16="http://schemas.microsoft.com/office/drawing/2014/main" id="{2F44E632-70A3-8745-9C68-B688ADC4DC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3016" y="1609344"/>
            <a:ext cx="3103143" cy="5171905"/>
          </a:xfrm>
          <a:prstGeom prst="rect">
            <a:avLst/>
          </a:prstGeom>
        </p:spPr>
      </p:pic>
      <p:pic>
        <p:nvPicPr>
          <p:cNvPr id="15" name="Picture 14">
            <a:extLst>
              <a:ext uri="{FF2B5EF4-FFF2-40B4-BE49-F238E27FC236}">
                <a16:creationId xmlns:a16="http://schemas.microsoft.com/office/drawing/2014/main" id="{B3DD0D3E-8459-C94A-B198-1BC7E07FD0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332" y="812552"/>
            <a:ext cx="7414619" cy="2976942"/>
          </a:xfrm>
          <a:prstGeom prst="rect">
            <a:avLst/>
          </a:prstGeom>
        </p:spPr>
      </p:pic>
      <p:sp>
        <p:nvSpPr>
          <p:cNvPr id="17" name="TextBox 16">
            <a:extLst>
              <a:ext uri="{FF2B5EF4-FFF2-40B4-BE49-F238E27FC236}">
                <a16:creationId xmlns:a16="http://schemas.microsoft.com/office/drawing/2014/main" id="{B421ED6F-7F61-9B45-8C12-3E921761C86D}"/>
              </a:ext>
            </a:extLst>
          </p:cNvPr>
          <p:cNvSpPr txBox="1"/>
          <p:nvPr/>
        </p:nvSpPr>
        <p:spPr>
          <a:xfrm rot="16200000">
            <a:off x="3884412" y="2116357"/>
            <a:ext cx="1064715" cy="369332"/>
          </a:xfrm>
          <a:prstGeom prst="rect">
            <a:avLst/>
          </a:prstGeom>
          <a:noFill/>
        </p:spPr>
        <p:txBody>
          <a:bodyPr wrap="none" rtlCol="0">
            <a:spAutoFit/>
          </a:bodyPr>
          <a:lstStyle/>
          <a:p>
            <a:r>
              <a:rPr lang="en-US" dirty="0"/>
              <a:t>National</a:t>
            </a:r>
          </a:p>
        </p:txBody>
      </p:sp>
      <p:sp>
        <p:nvSpPr>
          <p:cNvPr id="18" name="Rectangle 17">
            <a:extLst>
              <a:ext uri="{FF2B5EF4-FFF2-40B4-BE49-F238E27FC236}">
                <a16:creationId xmlns:a16="http://schemas.microsoft.com/office/drawing/2014/main" id="{40A5E162-09C9-9843-96E4-23BD8D1289E7}"/>
              </a:ext>
            </a:extLst>
          </p:cNvPr>
          <p:cNvSpPr/>
          <p:nvPr/>
        </p:nvSpPr>
        <p:spPr>
          <a:xfrm rot="16200000">
            <a:off x="3416463" y="5010936"/>
            <a:ext cx="2000612" cy="369332"/>
          </a:xfrm>
          <a:prstGeom prst="rect">
            <a:avLst/>
          </a:prstGeom>
        </p:spPr>
        <p:txBody>
          <a:bodyPr wrap="none">
            <a:spAutoFit/>
          </a:bodyPr>
          <a:lstStyle/>
          <a:p>
            <a:r>
              <a:rPr lang="en-US" dirty="0"/>
              <a:t>State of Michigan</a:t>
            </a:r>
          </a:p>
        </p:txBody>
      </p:sp>
      <p:pic>
        <p:nvPicPr>
          <p:cNvPr id="20" name="Picture 19">
            <a:extLst>
              <a:ext uri="{FF2B5EF4-FFF2-40B4-BE49-F238E27FC236}">
                <a16:creationId xmlns:a16="http://schemas.microsoft.com/office/drawing/2014/main" id="{3C444DD4-9D33-FC4A-BB08-D3D9F269BB4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01435" y="3866746"/>
            <a:ext cx="7385516" cy="2966413"/>
          </a:xfrm>
          <a:prstGeom prst="rect">
            <a:avLst/>
          </a:prstGeom>
        </p:spPr>
      </p:pic>
    </p:spTree>
    <p:extLst>
      <p:ext uri="{BB962C8B-B14F-4D97-AF65-F5344CB8AC3E}">
        <p14:creationId xmlns:p14="http://schemas.microsoft.com/office/powerpoint/2010/main" val="5253478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E0EF7D2-72BF-0E42-ACAD-DE3CEAE594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96992" y="1034730"/>
            <a:ext cx="5849649" cy="3815566"/>
          </a:xfrm>
          <a:prstGeom prst="rect">
            <a:avLst/>
          </a:prstGeom>
        </p:spPr>
      </p:pic>
      <p:sp>
        <p:nvSpPr>
          <p:cNvPr id="2" name="Title 1">
            <a:extLst>
              <a:ext uri="{FF2B5EF4-FFF2-40B4-BE49-F238E27FC236}">
                <a16:creationId xmlns:a16="http://schemas.microsoft.com/office/drawing/2014/main" id="{1C16DC9E-63BE-1642-B50F-65B6DFCE1E63}"/>
              </a:ext>
            </a:extLst>
          </p:cNvPr>
          <p:cNvSpPr>
            <a:spLocks noGrp="1"/>
          </p:cNvSpPr>
          <p:nvPr>
            <p:ph type="title"/>
          </p:nvPr>
        </p:nvSpPr>
        <p:spPr>
          <a:xfrm>
            <a:off x="159025" y="-185530"/>
            <a:ext cx="11987615" cy="1609344"/>
          </a:xfrm>
        </p:spPr>
        <p:txBody>
          <a:bodyPr/>
          <a:lstStyle/>
          <a:p>
            <a:r>
              <a:rPr lang="en-US" dirty="0"/>
              <a:t>If we had two more weeks/Months/years…</a:t>
            </a:r>
          </a:p>
        </p:txBody>
      </p:sp>
      <p:sp>
        <p:nvSpPr>
          <p:cNvPr id="3" name="Content Placeholder 2">
            <a:extLst>
              <a:ext uri="{FF2B5EF4-FFF2-40B4-BE49-F238E27FC236}">
                <a16:creationId xmlns:a16="http://schemas.microsoft.com/office/drawing/2014/main" id="{B504ADE2-07A8-8848-8AC4-8E02C5E50FDB}"/>
              </a:ext>
            </a:extLst>
          </p:cNvPr>
          <p:cNvSpPr>
            <a:spLocks noGrp="1"/>
          </p:cNvSpPr>
          <p:nvPr>
            <p:ph idx="1"/>
          </p:nvPr>
        </p:nvSpPr>
        <p:spPr>
          <a:xfrm>
            <a:off x="274718" y="1299773"/>
            <a:ext cx="10058400" cy="5366070"/>
          </a:xfrm>
        </p:spPr>
        <p:txBody>
          <a:bodyPr>
            <a:noAutofit/>
          </a:bodyPr>
          <a:lstStyle/>
          <a:p>
            <a:r>
              <a:rPr lang="en-US" sz="1800" dirty="0"/>
              <a:t>We would look at ethnicity and how it relates to name:</a:t>
            </a:r>
          </a:p>
          <a:p>
            <a:pPr lvl="1"/>
            <a:r>
              <a:rPr lang="en-US" dirty="0"/>
              <a:t>Need dataset relating names to ethnicity</a:t>
            </a:r>
          </a:p>
          <a:p>
            <a:pPr lvl="1"/>
            <a:r>
              <a:rPr lang="en-US" dirty="0"/>
              <a:t>Possibly need last names</a:t>
            </a:r>
          </a:p>
          <a:p>
            <a:pPr lvl="1"/>
            <a:r>
              <a:rPr lang="en-US" dirty="0"/>
              <a:t>Have this data at the state level</a:t>
            </a:r>
          </a:p>
          <a:p>
            <a:pPr lvl="1"/>
            <a:r>
              <a:rPr lang="en-US" dirty="0"/>
              <a:t>Track names (first and last over time and space)</a:t>
            </a:r>
          </a:p>
          <a:p>
            <a:pPr lvl="1"/>
            <a:endParaRPr lang="en-US" dirty="0"/>
          </a:p>
          <a:p>
            <a:r>
              <a:rPr lang="en-US" sz="1800" dirty="0"/>
              <a:t>Solve the challenges of working with state data:</a:t>
            </a:r>
          </a:p>
          <a:p>
            <a:pPr lvl="1"/>
            <a:r>
              <a:rPr lang="en-US" dirty="0"/>
              <a:t>Plot the movement of first names over states through time</a:t>
            </a:r>
          </a:p>
          <a:p>
            <a:pPr lvl="1"/>
            <a:r>
              <a:rPr lang="en-US" dirty="0"/>
              <a:t>Perform regional analysis</a:t>
            </a:r>
          </a:p>
          <a:p>
            <a:pPr lvl="1"/>
            <a:endParaRPr lang="en-US" dirty="0"/>
          </a:p>
          <a:p>
            <a:r>
              <a:rPr lang="en-US" sz="1800" dirty="0"/>
              <a:t>Perform regression on name movement to predict future movement</a:t>
            </a:r>
          </a:p>
          <a:p>
            <a:pPr marL="0" indent="0">
              <a:buNone/>
            </a:pPr>
            <a:endParaRPr lang="en-US" sz="1800" dirty="0"/>
          </a:p>
          <a:p>
            <a:r>
              <a:rPr lang="en-US" sz="1800" dirty="0"/>
              <a:t>Update name data with the most recent years to find current trends</a:t>
            </a:r>
          </a:p>
          <a:p>
            <a:endParaRPr lang="en-US" sz="1800" dirty="0"/>
          </a:p>
        </p:txBody>
      </p:sp>
    </p:spTree>
    <p:extLst>
      <p:ext uri="{BB962C8B-B14F-4D97-AF65-F5344CB8AC3E}">
        <p14:creationId xmlns:p14="http://schemas.microsoft.com/office/powerpoint/2010/main" val="591261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E07D75-3A63-42E8-A627-90B8E4F244B0}"/>
              </a:ext>
            </a:extLst>
          </p:cNvPr>
          <p:cNvSpPr>
            <a:spLocks noGrp="1"/>
          </p:cNvSpPr>
          <p:nvPr>
            <p:ph type="title"/>
          </p:nvPr>
        </p:nvSpPr>
        <p:spPr/>
        <p:txBody>
          <a:bodyPr/>
          <a:lstStyle/>
          <a:p>
            <a:r>
              <a:rPr lang="en-US" dirty="0"/>
              <a:t>Appendix</a:t>
            </a:r>
          </a:p>
        </p:txBody>
      </p:sp>
    </p:spTree>
    <p:extLst>
      <p:ext uri="{BB962C8B-B14F-4D97-AF65-F5344CB8AC3E}">
        <p14:creationId xmlns:p14="http://schemas.microsoft.com/office/powerpoint/2010/main" val="27191535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F97BE8-2A38-4C85-BD30-4FFFC7AF867D}"/>
              </a:ext>
            </a:extLst>
          </p:cNvPr>
          <p:cNvSpPr>
            <a:spLocks noGrp="1"/>
          </p:cNvSpPr>
          <p:nvPr>
            <p:ph type="title"/>
          </p:nvPr>
        </p:nvSpPr>
        <p:spPr/>
        <p:txBody>
          <a:bodyPr/>
          <a:lstStyle/>
          <a:p>
            <a:r>
              <a:rPr lang="en-US" dirty="0" err="1"/>
              <a:t>iPython</a:t>
            </a:r>
            <a:r>
              <a:rPr lang="en-US" dirty="0"/>
              <a:t> Notebooks</a:t>
            </a:r>
          </a:p>
        </p:txBody>
      </p:sp>
      <p:graphicFrame>
        <p:nvGraphicFramePr>
          <p:cNvPr id="14" name="Content Placeholder 13">
            <a:extLst>
              <a:ext uri="{FF2B5EF4-FFF2-40B4-BE49-F238E27FC236}">
                <a16:creationId xmlns:a16="http://schemas.microsoft.com/office/drawing/2014/main" id="{8A0F0D2F-4F98-4E41-B94C-F98818914D67}"/>
              </a:ext>
            </a:extLst>
          </p:cNvPr>
          <p:cNvGraphicFramePr>
            <a:graphicFrameLocks noGrp="1" noChangeAspect="1"/>
          </p:cNvGraphicFramePr>
          <p:nvPr>
            <p:ph idx="1"/>
            <p:extLst>
              <p:ext uri="{D42A27DB-BD31-4B8C-83A1-F6EECF244321}">
                <p14:modId xmlns:p14="http://schemas.microsoft.com/office/powerpoint/2010/main" val="3829941999"/>
              </p:ext>
            </p:extLst>
          </p:nvPr>
        </p:nvGraphicFramePr>
        <p:xfrm>
          <a:off x="864234" y="2412048"/>
          <a:ext cx="1741806" cy="1469648"/>
        </p:xfrm>
        <a:graphic>
          <a:graphicData uri="http://schemas.openxmlformats.org/presentationml/2006/ole">
            <mc:AlternateContent xmlns:mc="http://schemas.openxmlformats.org/markup-compatibility/2006">
              <mc:Choice xmlns:v="urn:schemas-microsoft-com:vml" Requires="v">
                <p:oleObj spid="_x0000_s1074" name="Acrobat Document" showAsIcon="1" r:id="rId3" imgW="914400" imgH="771480" progId="AcroExch.Document.DC">
                  <p:embed/>
                </p:oleObj>
              </mc:Choice>
              <mc:Fallback>
                <p:oleObj name="Acrobat Document" showAsIcon="1" r:id="rId3" imgW="914400" imgH="771480" progId="AcroExch.Document.DC">
                  <p:embed/>
                  <p:pic>
                    <p:nvPicPr>
                      <p:cNvPr id="0" name=""/>
                      <p:cNvPicPr/>
                      <p:nvPr/>
                    </p:nvPicPr>
                    <p:blipFill>
                      <a:blip r:embed="rId4"/>
                      <a:stretch>
                        <a:fillRect/>
                      </a:stretch>
                    </p:blipFill>
                    <p:spPr>
                      <a:xfrm>
                        <a:off x="864234" y="2412048"/>
                        <a:ext cx="1741806" cy="1469648"/>
                      </a:xfrm>
                      <a:prstGeom prst="rect">
                        <a:avLst/>
                      </a:prstGeom>
                    </p:spPr>
                  </p:pic>
                </p:oleObj>
              </mc:Fallback>
            </mc:AlternateContent>
          </a:graphicData>
        </a:graphic>
      </p:graphicFrame>
      <p:graphicFrame>
        <p:nvGraphicFramePr>
          <p:cNvPr id="15" name="Object 14">
            <a:extLst>
              <a:ext uri="{FF2B5EF4-FFF2-40B4-BE49-F238E27FC236}">
                <a16:creationId xmlns:a16="http://schemas.microsoft.com/office/drawing/2014/main" id="{D49B57AD-06F8-49EC-B2B6-AE110EE8F89E}"/>
              </a:ext>
            </a:extLst>
          </p:cNvPr>
          <p:cNvGraphicFramePr>
            <a:graphicFrameLocks noChangeAspect="1"/>
          </p:cNvGraphicFramePr>
          <p:nvPr>
            <p:extLst>
              <p:ext uri="{D42A27DB-BD31-4B8C-83A1-F6EECF244321}">
                <p14:modId xmlns:p14="http://schemas.microsoft.com/office/powerpoint/2010/main" val="2523483528"/>
              </p:ext>
            </p:extLst>
          </p:nvPr>
        </p:nvGraphicFramePr>
        <p:xfrm>
          <a:off x="3055620" y="2412048"/>
          <a:ext cx="1741804" cy="1469648"/>
        </p:xfrm>
        <a:graphic>
          <a:graphicData uri="http://schemas.openxmlformats.org/presentationml/2006/ole">
            <mc:AlternateContent xmlns:mc="http://schemas.openxmlformats.org/markup-compatibility/2006">
              <mc:Choice xmlns:v="urn:schemas-microsoft-com:vml" Requires="v">
                <p:oleObj spid="_x0000_s1075" name="Acrobat Document" showAsIcon="1" r:id="rId5" imgW="914400" imgH="771480" progId="AcroExch.Document.DC">
                  <p:embed/>
                </p:oleObj>
              </mc:Choice>
              <mc:Fallback>
                <p:oleObj name="Acrobat Document" showAsIcon="1" r:id="rId5" imgW="914400" imgH="771480" progId="AcroExch.Document.DC">
                  <p:embed/>
                  <p:pic>
                    <p:nvPicPr>
                      <p:cNvPr id="0" name=""/>
                      <p:cNvPicPr/>
                      <p:nvPr/>
                    </p:nvPicPr>
                    <p:blipFill>
                      <a:blip r:embed="rId6"/>
                      <a:stretch>
                        <a:fillRect/>
                      </a:stretch>
                    </p:blipFill>
                    <p:spPr>
                      <a:xfrm>
                        <a:off x="3055620" y="2412048"/>
                        <a:ext cx="1741804" cy="1469648"/>
                      </a:xfrm>
                      <a:prstGeom prst="rect">
                        <a:avLst/>
                      </a:prstGeom>
                    </p:spPr>
                  </p:pic>
                </p:oleObj>
              </mc:Fallback>
            </mc:AlternateContent>
          </a:graphicData>
        </a:graphic>
      </p:graphicFrame>
      <p:graphicFrame>
        <p:nvGraphicFramePr>
          <p:cNvPr id="16" name="Object 15">
            <a:extLst>
              <a:ext uri="{FF2B5EF4-FFF2-40B4-BE49-F238E27FC236}">
                <a16:creationId xmlns:a16="http://schemas.microsoft.com/office/drawing/2014/main" id="{5A56EB31-0712-4C82-98AB-E6D49FE1BAE9}"/>
              </a:ext>
            </a:extLst>
          </p:cNvPr>
          <p:cNvGraphicFramePr>
            <a:graphicFrameLocks noChangeAspect="1"/>
          </p:cNvGraphicFramePr>
          <p:nvPr>
            <p:extLst>
              <p:ext uri="{D42A27DB-BD31-4B8C-83A1-F6EECF244321}">
                <p14:modId xmlns:p14="http://schemas.microsoft.com/office/powerpoint/2010/main" val="3392636716"/>
              </p:ext>
            </p:extLst>
          </p:nvPr>
        </p:nvGraphicFramePr>
        <p:xfrm>
          <a:off x="5296533" y="2412048"/>
          <a:ext cx="1741805" cy="1469648"/>
        </p:xfrm>
        <a:graphic>
          <a:graphicData uri="http://schemas.openxmlformats.org/presentationml/2006/ole">
            <mc:AlternateContent xmlns:mc="http://schemas.openxmlformats.org/markup-compatibility/2006">
              <mc:Choice xmlns:v="urn:schemas-microsoft-com:vml" Requires="v">
                <p:oleObj spid="_x0000_s1076" name="Acrobat Document" showAsIcon="1" r:id="rId7" imgW="914400" imgH="771480" progId="AcroExch.Document.DC">
                  <p:embed/>
                </p:oleObj>
              </mc:Choice>
              <mc:Fallback>
                <p:oleObj name="Acrobat Document" showAsIcon="1" r:id="rId7" imgW="914400" imgH="771480" progId="AcroExch.Document.DC">
                  <p:embed/>
                  <p:pic>
                    <p:nvPicPr>
                      <p:cNvPr id="0" name=""/>
                      <p:cNvPicPr/>
                      <p:nvPr/>
                    </p:nvPicPr>
                    <p:blipFill>
                      <a:blip r:embed="rId8"/>
                      <a:stretch>
                        <a:fillRect/>
                      </a:stretch>
                    </p:blipFill>
                    <p:spPr>
                      <a:xfrm>
                        <a:off x="5296533" y="2412048"/>
                        <a:ext cx="1741805" cy="1469648"/>
                      </a:xfrm>
                      <a:prstGeom prst="rect">
                        <a:avLst/>
                      </a:prstGeom>
                    </p:spPr>
                  </p:pic>
                </p:oleObj>
              </mc:Fallback>
            </mc:AlternateContent>
          </a:graphicData>
        </a:graphic>
      </p:graphicFrame>
      <p:graphicFrame>
        <p:nvGraphicFramePr>
          <p:cNvPr id="4" name="Object 3">
            <a:extLst>
              <a:ext uri="{FF2B5EF4-FFF2-40B4-BE49-F238E27FC236}">
                <a16:creationId xmlns:a16="http://schemas.microsoft.com/office/drawing/2014/main" id="{70BADF55-856E-4262-A36B-089FDD8464D9}"/>
              </a:ext>
            </a:extLst>
          </p:cNvPr>
          <p:cNvGraphicFramePr>
            <a:graphicFrameLocks noChangeAspect="1"/>
          </p:cNvGraphicFramePr>
          <p:nvPr>
            <p:extLst>
              <p:ext uri="{D42A27DB-BD31-4B8C-83A1-F6EECF244321}">
                <p14:modId xmlns:p14="http://schemas.microsoft.com/office/powerpoint/2010/main" val="2941721094"/>
              </p:ext>
            </p:extLst>
          </p:nvPr>
        </p:nvGraphicFramePr>
        <p:xfrm>
          <a:off x="1149361" y="3881696"/>
          <a:ext cx="914400" cy="771525"/>
        </p:xfrm>
        <a:graphic>
          <a:graphicData uri="http://schemas.openxmlformats.org/presentationml/2006/ole">
            <mc:AlternateContent xmlns:mc="http://schemas.openxmlformats.org/markup-compatibility/2006">
              <mc:Choice xmlns:v="urn:schemas-microsoft-com:vml" Requires="v">
                <p:oleObj spid="_x0000_s1077" name="Acrobat Document" showAsIcon="1" r:id="rId9" imgW="914400" imgH="771480" progId="AcroExch.Document.DC">
                  <p:link updateAutomatic="1"/>
                </p:oleObj>
              </mc:Choice>
              <mc:Fallback>
                <p:oleObj name="Acrobat Document" showAsIcon="1" r:id="rId9" imgW="914400" imgH="771480" progId="AcroExch.Document.DC">
                  <p:link updateAutomatic="1"/>
                  <p:pic>
                    <p:nvPicPr>
                      <p:cNvPr id="0" name=""/>
                      <p:cNvPicPr/>
                      <p:nvPr/>
                    </p:nvPicPr>
                    <p:blipFill>
                      <a:blip r:embed="rId10"/>
                      <a:stretch>
                        <a:fillRect/>
                      </a:stretch>
                    </p:blipFill>
                    <p:spPr>
                      <a:xfrm>
                        <a:off x="1149361" y="3881696"/>
                        <a:ext cx="914400" cy="771525"/>
                      </a:xfrm>
                      <a:prstGeom prst="rect">
                        <a:avLst/>
                      </a:prstGeom>
                    </p:spPr>
                  </p:pic>
                </p:oleObj>
              </mc:Fallback>
            </mc:AlternateContent>
          </a:graphicData>
        </a:graphic>
      </p:graphicFrame>
      <p:graphicFrame>
        <p:nvGraphicFramePr>
          <p:cNvPr id="5" name="Object 4">
            <a:extLst>
              <a:ext uri="{FF2B5EF4-FFF2-40B4-BE49-F238E27FC236}">
                <a16:creationId xmlns:a16="http://schemas.microsoft.com/office/drawing/2014/main" id="{867B721C-A2FD-431F-BC60-8AF2D82ACCC8}"/>
              </a:ext>
            </a:extLst>
          </p:cNvPr>
          <p:cNvGraphicFramePr>
            <a:graphicFrameLocks noChangeAspect="1"/>
          </p:cNvGraphicFramePr>
          <p:nvPr>
            <p:extLst>
              <p:ext uri="{D42A27DB-BD31-4B8C-83A1-F6EECF244321}">
                <p14:modId xmlns:p14="http://schemas.microsoft.com/office/powerpoint/2010/main" val="3310870144"/>
              </p:ext>
            </p:extLst>
          </p:nvPr>
        </p:nvGraphicFramePr>
        <p:xfrm>
          <a:off x="2598420" y="3881695"/>
          <a:ext cx="914400" cy="771525"/>
        </p:xfrm>
        <a:graphic>
          <a:graphicData uri="http://schemas.openxmlformats.org/presentationml/2006/ole">
            <mc:AlternateContent xmlns:mc="http://schemas.openxmlformats.org/markup-compatibility/2006">
              <mc:Choice xmlns:v="urn:schemas-microsoft-com:vml" Requires="v">
                <p:oleObj spid="_x0000_s1078" name="Acrobat Document" showAsIcon="1" r:id="rId11" imgW="914400" imgH="771480" progId="AcroExch.Document.DC">
                  <p:link updateAutomatic="1"/>
                </p:oleObj>
              </mc:Choice>
              <mc:Fallback>
                <p:oleObj name="Acrobat Document" showAsIcon="1" r:id="rId11" imgW="914400" imgH="771480" progId="AcroExch.Document.DC">
                  <p:link updateAutomatic="1"/>
                  <p:pic>
                    <p:nvPicPr>
                      <p:cNvPr id="0" name=""/>
                      <p:cNvPicPr/>
                      <p:nvPr/>
                    </p:nvPicPr>
                    <p:blipFill>
                      <a:blip r:embed="rId12"/>
                      <a:stretch>
                        <a:fillRect/>
                      </a:stretch>
                    </p:blipFill>
                    <p:spPr>
                      <a:xfrm>
                        <a:off x="2598420" y="3881695"/>
                        <a:ext cx="914400" cy="771525"/>
                      </a:xfrm>
                      <a:prstGeom prst="rect">
                        <a:avLst/>
                      </a:prstGeom>
                    </p:spPr>
                  </p:pic>
                </p:oleObj>
              </mc:Fallback>
            </mc:AlternateContent>
          </a:graphicData>
        </a:graphic>
      </p:graphicFrame>
      <p:graphicFrame>
        <p:nvGraphicFramePr>
          <p:cNvPr id="6" name="Object 5">
            <a:extLst>
              <a:ext uri="{FF2B5EF4-FFF2-40B4-BE49-F238E27FC236}">
                <a16:creationId xmlns:a16="http://schemas.microsoft.com/office/drawing/2014/main" id="{FA71D69C-49A3-48F6-B21D-C27EB5AF526F}"/>
              </a:ext>
            </a:extLst>
          </p:cNvPr>
          <p:cNvGraphicFramePr>
            <a:graphicFrameLocks noChangeAspect="1"/>
          </p:cNvGraphicFramePr>
          <p:nvPr>
            <p:extLst>
              <p:ext uri="{D42A27DB-BD31-4B8C-83A1-F6EECF244321}">
                <p14:modId xmlns:p14="http://schemas.microsoft.com/office/powerpoint/2010/main" val="3742440280"/>
              </p:ext>
            </p:extLst>
          </p:nvPr>
        </p:nvGraphicFramePr>
        <p:xfrm>
          <a:off x="3803121" y="3881694"/>
          <a:ext cx="914400" cy="771525"/>
        </p:xfrm>
        <a:graphic>
          <a:graphicData uri="http://schemas.openxmlformats.org/presentationml/2006/ole">
            <mc:AlternateContent xmlns:mc="http://schemas.openxmlformats.org/markup-compatibility/2006">
              <mc:Choice xmlns:v="urn:schemas-microsoft-com:vml" Requires="v">
                <p:oleObj spid="_x0000_s1079" name="Acrobat Document" showAsIcon="1" r:id="rId13" imgW="914400" imgH="771480" progId="AcroExch.Document.DC">
                  <p:link updateAutomatic="1"/>
                </p:oleObj>
              </mc:Choice>
              <mc:Fallback>
                <p:oleObj name="Acrobat Document" showAsIcon="1" r:id="rId13" imgW="914400" imgH="771480" progId="AcroExch.Document.DC">
                  <p:link updateAutomatic="1"/>
                  <p:pic>
                    <p:nvPicPr>
                      <p:cNvPr id="0" name=""/>
                      <p:cNvPicPr/>
                      <p:nvPr/>
                    </p:nvPicPr>
                    <p:blipFill>
                      <a:blip r:embed="rId14"/>
                      <a:stretch>
                        <a:fillRect/>
                      </a:stretch>
                    </p:blipFill>
                    <p:spPr>
                      <a:xfrm>
                        <a:off x="3803121" y="3881694"/>
                        <a:ext cx="914400" cy="771525"/>
                      </a:xfrm>
                      <a:prstGeom prst="rect">
                        <a:avLst/>
                      </a:prstGeom>
                    </p:spPr>
                  </p:pic>
                </p:oleObj>
              </mc:Fallback>
            </mc:AlternateContent>
          </a:graphicData>
        </a:graphic>
      </p:graphicFrame>
      <p:graphicFrame>
        <p:nvGraphicFramePr>
          <p:cNvPr id="7" name="Object 6">
            <a:extLst>
              <a:ext uri="{FF2B5EF4-FFF2-40B4-BE49-F238E27FC236}">
                <a16:creationId xmlns:a16="http://schemas.microsoft.com/office/drawing/2014/main" id="{26D763D6-320A-431C-BBCF-174032149819}"/>
              </a:ext>
            </a:extLst>
          </p:cNvPr>
          <p:cNvGraphicFramePr>
            <a:graphicFrameLocks noChangeAspect="1"/>
          </p:cNvGraphicFramePr>
          <p:nvPr>
            <p:extLst>
              <p:ext uri="{D42A27DB-BD31-4B8C-83A1-F6EECF244321}">
                <p14:modId xmlns:p14="http://schemas.microsoft.com/office/powerpoint/2010/main" val="3171905395"/>
              </p:ext>
            </p:extLst>
          </p:nvPr>
        </p:nvGraphicFramePr>
        <p:xfrm>
          <a:off x="5465022" y="3812120"/>
          <a:ext cx="914400" cy="771525"/>
        </p:xfrm>
        <a:graphic>
          <a:graphicData uri="http://schemas.openxmlformats.org/presentationml/2006/ole">
            <mc:AlternateContent xmlns:mc="http://schemas.openxmlformats.org/markup-compatibility/2006">
              <mc:Choice xmlns:v="urn:schemas-microsoft-com:vml" Requires="v">
                <p:oleObj spid="_x0000_s1080" name="Acrobat Document" showAsIcon="1" r:id="rId15" imgW="914400" imgH="771480" progId="AcroExch.Document.DC">
                  <p:link updateAutomatic="1"/>
                </p:oleObj>
              </mc:Choice>
              <mc:Fallback>
                <p:oleObj name="Acrobat Document" showAsIcon="1" r:id="rId15" imgW="914400" imgH="771480" progId="AcroExch.Document.DC">
                  <p:link updateAutomatic="1"/>
                  <p:pic>
                    <p:nvPicPr>
                      <p:cNvPr id="0" name=""/>
                      <p:cNvPicPr/>
                      <p:nvPr/>
                    </p:nvPicPr>
                    <p:blipFill>
                      <a:blip r:embed="rId16"/>
                      <a:stretch>
                        <a:fillRect/>
                      </a:stretch>
                    </p:blipFill>
                    <p:spPr>
                      <a:xfrm>
                        <a:off x="5465022" y="3812120"/>
                        <a:ext cx="914400" cy="771525"/>
                      </a:xfrm>
                      <a:prstGeom prst="rect">
                        <a:avLst/>
                      </a:prstGeom>
                    </p:spPr>
                  </p:pic>
                </p:oleObj>
              </mc:Fallback>
            </mc:AlternateContent>
          </a:graphicData>
        </a:graphic>
      </p:graphicFrame>
      <p:graphicFrame>
        <p:nvGraphicFramePr>
          <p:cNvPr id="8" name="Object 7">
            <a:extLst>
              <a:ext uri="{FF2B5EF4-FFF2-40B4-BE49-F238E27FC236}">
                <a16:creationId xmlns:a16="http://schemas.microsoft.com/office/drawing/2014/main" id="{92E7DA24-BC37-45B8-8186-977BFA29DC7D}"/>
              </a:ext>
            </a:extLst>
          </p:cNvPr>
          <p:cNvGraphicFramePr>
            <a:graphicFrameLocks noChangeAspect="1"/>
          </p:cNvGraphicFramePr>
          <p:nvPr>
            <p:extLst>
              <p:ext uri="{D42A27DB-BD31-4B8C-83A1-F6EECF244321}">
                <p14:modId xmlns:p14="http://schemas.microsoft.com/office/powerpoint/2010/main" val="3352205207"/>
              </p:ext>
            </p:extLst>
          </p:nvPr>
        </p:nvGraphicFramePr>
        <p:xfrm>
          <a:off x="6749627" y="3812119"/>
          <a:ext cx="914400" cy="771525"/>
        </p:xfrm>
        <a:graphic>
          <a:graphicData uri="http://schemas.openxmlformats.org/presentationml/2006/ole">
            <mc:AlternateContent xmlns:mc="http://schemas.openxmlformats.org/markup-compatibility/2006">
              <mc:Choice xmlns:v="urn:schemas-microsoft-com:vml" Requires="v">
                <p:oleObj spid="_x0000_s1081" name="Acrobat Document" showAsIcon="1" r:id="rId17" imgW="914400" imgH="771480" progId="AcroExch.Document.DC">
                  <p:link updateAutomatic="1"/>
                </p:oleObj>
              </mc:Choice>
              <mc:Fallback>
                <p:oleObj name="Acrobat Document" showAsIcon="1" r:id="rId17" imgW="914400" imgH="771480" progId="AcroExch.Document.DC">
                  <p:link updateAutomatic="1"/>
                  <p:pic>
                    <p:nvPicPr>
                      <p:cNvPr id="0" name=""/>
                      <p:cNvPicPr/>
                      <p:nvPr/>
                    </p:nvPicPr>
                    <p:blipFill>
                      <a:blip r:embed="rId18"/>
                      <a:stretch>
                        <a:fillRect/>
                      </a:stretch>
                    </p:blipFill>
                    <p:spPr>
                      <a:xfrm>
                        <a:off x="6749627" y="3812119"/>
                        <a:ext cx="914400" cy="771525"/>
                      </a:xfrm>
                      <a:prstGeom prst="rect">
                        <a:avLst/>
                      </a:prstGeom>
                    </p:spPr>
                  </p:pic>
                </p:oleObj>
              </mc:Fallback>
            </mc:AlternateContent>
          </a:graphicData>
        </a:graphic>
      </p:graphicFrame>
    </p:spTree>
    <p:extLst>
      <p:ext uri="{BB962C8B-B14F-4D97-AF65-F5344CB8AC3E}">
        <p14:creationId xmlns:p14="http://schemas.microsoft.com/office/powerpoint/2010/main" val="4996250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80937D-A083-458B-85F8-D4346A4265E0}"/>
              </a:ext>
            </a:extLst>
          </p:cNvPr>
          <p:cNvSpPr>
            <a:spLocks noGrp="1"/>
          </p:cNvSpPr>
          <p:nvPr>
            <p:ph type="title"/>
          </p:nvPr>
        </p:nvSpPr>
        <p:spPr/>
        <p:txBody>
          <a:bodyPr/>
          <a:lstStyle/>
          <a:p>
            <a:r>
              <a:rPr lang="en-US" dirty="0"/>
              <a:t>What questions did we address?</a:t>
            </a:r>
          </a:p>
        </p:txBody>
      </p:sp>
      <p:sp>
        <p:nvSpPr>
          <p:cNvPr id="3" name="Content Placeholder 2">
            <a:extLst>
              <a:ext uri="{FF2B5EF4-FFF2-40B4-BE49-F238E27FC236}">
                <a16:creationId xmlns:a16="http://schemas.microsoft.com/office/drawing/2014/main" id="{06A5EACD-4327-4227-93BE-46CC9285791B}"/>
              </a:ext>
            </a:extLst>
          </p:cNvPr>
          <p:cNvSpPr>
            <a:spLocks noGrp="1"/>
          </p:cNvSpPr>
          <p:nvPr>
            <p:ph idx="1"/>
          </p:nvPr>
        </p:nvSpPr>
        <p:spPr/>
        <p:txBody>
          <a:bodyPr>
            <a:normAutofit/>
          </a:bodyPr>
          <a:lstStyle/>
          <a:p>
            <a:r>
              <a:rPr lang="en-US" dirty="0"/>
              <a:t>How have baby names changed in popularity over the years?</a:t>
            </a:r>
          </a:p>
          <a:p>
            <a:pPr lvl="1"/>
            <a:r>
              <a:rPr lang="en-US" dirty="0"/>
              <a:t>Is there a difference in Male vs Female trends?</a:t>
            </a:r>
          </a:p>
          <a:p>
            <a:pPr lvl="1"/>
            <a:endParaRPr lang="en-US" dirty="0"/>
          </a:p>
          <a:p>
            <a:r>
              <a:rPr lang="en-US" dirty="0"/>
              <a:t>Are there state/regional differences in name popularity?</a:t>
            </a:r>
          </a:p>
          <a:p>
            <a:endParaRPr lang="en-US" dirty="0"/>
          </a:p>
          <a:p>
            <a:r>
              <a:rPr lang="en-US" dirty="0"/>
              <a:t>Have names shifted in gender popularity?</a:t>
            </a:r>
          </a:p>
          <a:p>
            <a:endParaRPr lang="en-US" dirty="0"/>
          </a:p>
          <a:p>
            <a:r>
              <a:rPr lang="en-US" dirty="0"/>
              <a:t>Does Pop Culture, Sports, etc. influence name selection?</a:t>
            </a:r>
          </a:p>
        </p:txBody>
      </p:sp>
      <p:pic>
        <p:nvPicPr>
          <p:cNvPr id="4" name="tomclip-1947 HITS ARCHIVE_ Linda - Buddy Clark &amp; Ray Noble (#1 hit)-NRZeA8n0LXM AETrim1518207172602">
            <a:hlinkClick r:id="" action="ppaction://media"/>
            <a:extLst>
              <a:ext uri="{FF2B5EF4-FFF2-40B4-BE49-F238E27FC236}">
                <a16:creationId xmlns:a16="http://schemas.microsoft.com/office/drawing/2014/main" id="{A28476BB-3AA8-4CB0-94ED-863769FCE8CC}"/>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98425" y="98425"/>
            <a:ext cx="244475" cy="244475"/>
          </a:xfrm>
          <a:prstGeom prst="rect">
            <a:avLst/>
          </a:prstGeom>
        </p:spPr>
      </p:pic>
    </p:spTree>
    <p:extLst>
      <p:ext uri="{BB962C8B-B14F-4D97-AF65-F5344CB8AC3E}">
        <p14:creationId xmlns:p14="http://schemas.microsoft.com/office/powerpoint/2010/main" val="2795446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158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522858-BF9F-4722-80B8-180707905659}"/>
              </a:ext>
            </a:extLst>
          </p:cNvPr>
          <p:cNvSpPr>
            <a:spLocks noGrp="1"/>
          </p:cNvSpPr>
          <p:nvPr>
            <p:ph type="title"/>
          </p:nvPr>
        </p:nvSpPr>
        <p:spPr>
          <a:xfrm>
            <a:off x="1069848" y="484632"/>
            <a:ext cx="10058400" cy="1224753"/>
          </a:xfrm>
        </p:spPr>
        <p:txBody>
          <a:bodyPr/>
          <a:lstStyle/>
          <a:p>
            <a:r>
              <a:rPr lang="en-US" dirty="0"/>
              <a:t>Data Cleanup</a:t>
            </a:r>
          </a:p>
        </p:txBody>
      </p:sp>
      <p:sp>
        <p:nvSpPr>
          <p:cNvPr id="3" name="Content Placeholder 2">
            <a:extLst>
              <a:ext uri="{FF2B5EF4-FFF2-40B4-BE49-F238E27FC236}">
                <a16:creationId xmlns:a16="http://schemas.microsoft.com/office/drawing/2014/main" id="{ACE0F17C-089A-46BF-9FEA-B27FB02C5579}"/>
              </a:ext>
            </a:extLst>
          </p:cNvPr>
          <p:cNvSpPr>
            <a:spLocks noGrp="1"/>
          </p:cNvSpPr>
          <p:nvPr>
            <p:ph idx="1"/>
          </p:nvPr>
        </p:nvSpPr>
        <p:spPr>
          <a:xfrm>
            <a:off x="977154" y="1674919"/>
            <a:ext cx="10058400" cy="711948"/>
          </a:xfrm>
        </p:spPr>
        <p:txBody>
          <a:bodyPr/>
          <a:lstStyle/>
          <a:p>
            <a:r>
              <a:rPr lang="en-US" dirty="0"/>
              <a:t>Source:  Kaggle.com dataset (extracted from data.gov, via US Social Security Administration)</a:t>
            </a:r>
          </a:p>
          <a:p>
            <a:endParaRPr lang="en-US" dirty="0"/>
          </a:p>
          <a:p>
            <a:endParaRPr lang="en-US" dirty="0"/>
          </a:p>
          <a:p>
            <a:endParaRPr lang="en-US" dirty="0"/>
          </a:p>
          <a:p>
            <a:endParaRPr lang="en-US" dirty="0"/>
          </a:p>
        </p:txBody>
      </p:sp>
      <p:pic>
        <p:nvPicPr>
          <p:cNvPr id="9" name="Picture 8">
            <a:extLst>
              <a:ext uri="{FF2B5EF4-FFF2-40B4-BE49-F238E27FC236}">
                <a16:creationId xmlns:a16="http://schemas.microsoft.com/office/drawing/2014/main" id="{DD0C87A6-B119-41C2-B791-56F26D3AD799}"/>
              </a:ext>
            </a:extLst>
          </p:cNvPr>
          <p:cNvPicPr>
            <a:picLocks noChangeAspect="1"/>
          </p:cNvPicPr>
          <p:nvPr/>
        </p:nvPicPr>
        <p:blipFill>
          <a:blip r:embed="rId2"/>
          <a:stretch>
            <a:fillRect/>
          </a:stretch>
        </p:blipFill>
        <p:spPr>
          <a:xfrm>
            <a:off x="3611772" y="3011899"/>
            <a:ext cx="4889292" cy="296910"/>
          </a:xfrm>
          <a:prstGeom prst="rect">
            <a:avLst/>
          </a:prstGeom>
        </p:spPr>
      </p:pic>
      <p:sp>
        <p:nvSpPr>
          <p:cNvPr id="10" name="TextBox 9">
            <a:extLst>
              <a:ext uri="{FF2B5EF4-FFF2-40B4-BE49-F238E27FC236}">
                <a16:creationId xmlns:a16="http://schemas.microsoft.com/office/drawing/2014/main" id="{563DDD65-1279-4D23-A2A3-520C5A378B4A}"/>
              </a:ext>
            </a:extLst>
          </p:cNvPr>
          <p:cNvSpPr txBox="1"/>
          <p:nvPr/>
        </p:nvSpPr>
        <p:spPr>
          <a:xfrm>
            <a:off x="4935358" y="2404220"/>
            <a:ext cx="2201597" cy="369332"/>
          </a:xfrm>
          <a:prstGeom prst="rect">
            <a:avLst/>
          </a:prstGeom>
          <a:noFill/>
        </p:spPr>
        <p:txBody>
          <a:bodyPr wrap="square" rtlCol="0">
            <a:spAutoFit/>
          </a:bodyPr>
          <a:lstStyle/>
          <a:p>
            <a:pPr algn="ctr"/>
            <a:r>
              <a:rPr lang="en-US" dirty="0"/>
              <a:t>National File</a:t>
            </a:r>
          </a:p>
        </p:txBody>
      </p:sp>
      <p:cxnSp>
        <p:nvCxnSpPr>
          <p:cNvPr id="13" name="Straight Arrow Connector 12">
            <a:extLst>
              <a:ext uri="{FF2B5EF4-FFF2-40B4-BE49-F238E27FC236}">
                <a16:creationId xmlns:a16="http://schemas.microsoft.com/office/drawing/2014/main" id="{46BB7049-8735-40F8-A1D3-53639F60BA0B}"/>
              </a:ext>
            </a:extLst>
          </p:cNvPr>
          <p:cNvCxnSpPr>
            <a:cxnSpLocks/>
          </p:cNvCxnSpPr>
          <p:nvPr/>
        </p:nvCxnSpPr>
        <p:spPr>
          <a:xfrm flipH="1">
            <a:off x="3119718" y="3308809"/>
            <a:ext cx="2841813" cy="5613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590FF61B-81B3-4A4A-B71E-A405098F77A0}"/>
              </a:ext>
            </a:extLst>
          </p:cNvPr>
          <p:cNvCxnSpPr>
            <a:cxnSpLocks/>
          </p:cNvCxnSpPr>
          <p:nvPr/>
        </p:nvCxnSpPr>
        <p:spPr>
          <a:xfrm>
            <a:off x="5961529" y="3308809"/>
            <a:ext cx="2613212" cy="5613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B8AA24AA-96CF-4AFA-B176-A9C700906173}"/>
              </a:ext>
            </a:extLst>
          </p:cNvPr>
          <p:cNvPicPr>
            <a:picLocks noChangeAspect="1"/>
          </p:cNvPicPr>
          <p:nvPr/>
        </p:nvPicPr>
        <p:blipFill>
          <a:blip r:embed="rId3"/>
          <a:stretch>
            <a:fillRect/>
          </a:stretch>
        </p:blipFill>
        <p:spPr>
          <a:xfrm>
            <a:off x="187907" y="3996638"/>
            <a:ext cx="5773622" cy="268134"/>
          </a:xfrm>
          <a:prstGeom prst="rect">
            <a:avLst/>
          </a:prstGeom>
        </p:spPr>
      </p:pic>
      <p:pic>
        <p:nvPicPr>
          <p:cNvPr id="19" name="Picture 18">
            <a:extLst>
              <a:ext uri="{FF2B5EF4-FFF2-40B4-BE49-F238E27FC236}">
                <a16:creationId xmlns:a16="http://schemas.microsoft.com/office/drawing/2014/main" id="{889D2692-E0F4-45BB-A064-6F1550347504}"/>
              </a:ext>
            </a:extLst>
          </p:cNvPr>
          <p:cNvPicPr>
            <a:picLocks noChangeAspect="1"/>
          </p:cNvPicPr>
          <p:nvPr/>
        </p:nvPicPr>
        <p:blipFill>
          <a:blip r:embed="rId3"/>
          <a:stretch>
            <a:fillRect/>
          </a:stretch>
        </p:blipFill>
        <p:spPr>
          <a:xfrm>
            <a:off x="6282017" y="4005051"/>
            <a:ext cx="5773622" cy="268134"/>
          </a:xfrm>
          <a:prstGeom prst="rect">
            <a:avLst/>
          </a:prstGeom>
        </p:spPr>
      </p:pic>
      <p:sp>
        <p:nvSpPr>
          <p:cNvPr id="23" name="TextBox 22">
            <a:extLst>
              <a:ext uri="{FF2B5EF4-FFF2-40B4-BE49-F238E27FC236}">
                <a16:creationId xmlns:a16="http://schemas.microsoft.com/office/drawing/2014/main" id="{DE20603C-7F95-44F1-9856-86CC60474CC1}"/>
              </a:ext>
            </a:extLst>
          </p:cNvPr>
          <p:cNvSpPr txBox="1"/>
          <p:nvPr/>
        </p:nvSpPr>
        <p:spPr>
          <a:xfrm rot="20932438">
            <a:off x="4321087" y="3473221"/>
            <a:ext cx="824753" cy="369332"/>
          </a:xfrm>
          <a:prstGeom prst="rect">
            <a:avLst/>
          </a:prstGeom>
          <a:noFill/>
        </p:spPr>
        <p:txBody>
          <a:bodyPr wrap="square" rtlCol="0">
            <a:spAutoFit/>
          </a:bodyPr>
          <a:lstStyle/>
          <a:p>
            <a:r>
              <a:rPr lang="en-US" dirty="0"/>
              <a:t>Male</a:t>
            </a:r>
          </a:p>
        </p:txBody>
      </p:sp>
      <p:sp>
        <p:nvSpPr>
          <p:cNvPr id="24" name="TextBox 23">
            <a:extLst>
              <a:ext uri="{FF2B5EF4-FFF2-40B4-BE49-F238E27FC236}">
                <a16:creationId xmlns:a16="http://schemas.microsoft.com/office/drawing/2014/main" id="{C29CC669-251F-4AA7-9389-71B027587AE9}"/>
              </a:ext>
            </a:extLst>
          </p:cNvPr>
          <p:cNvSpPr txBox="1"/>
          <p:nvPr/>
        </p:nvSpPr>
        <p:spPr>
          <a:xfrm rot="794368">
            <a:off x="6455778" y="3444652"/>
            <a:ext cx="956962" cy="369332"/>
          </a:xfrm>
          <a:prstGeom prst="rect">
            <a:avLst/>
          </a:prstGeom>
          <a:noFill/>
        </p:spPr>
        <p:txBody>
          <a:bodyPr wrap="square" rtlCol="0">
            <a:spAutoFit/>
          </a:bodyPr>
          <a:lstStyle/>
          <a:p>
            <a:r>
              <a:rPr lang="en-US" dirty="0"/>
              <a:t>Female</a:t>
            </a:r>
          </a:p>
        </p:txBody>
      </p:sp>
      <p:pic>
        <p:nvPicPr>
          <p:cNvPr id="25" name="Picture 24">
            <a:extLst>
              <a:ext uri="{FF2B5EF4-FFF2-40B4-BE49-F238E27FC236}">
                <a16:creationId xmlns:a16="http://schemas.microsoft.com/office/drawing/2014/main" id="{DDEA64E8-7C15-4609-8DEF-F3DEE2E6B1C2}"/>
              </a:ext>
            </a:extLst>
          </p:cNvPr>
          <p:cNvPicPr>
            <a:picLocks noChangeAspect="1"/>
          </p:cNvPicPr>
          <p:nvPr/>
        </p:nvPicPr>
        <p:blipFill>
          <a:blip r:embed="rId4"/>
          <a:stretch>
            <a:fillRect/>
          </a:stretch>
        </p:blipFill>
        <p:spPr>
          <a:xfrm>
            <a:off x="3711389" y="5125473"/>
            <a:ext cx="4589930" cy="334796"/>
          </a:xfrm>
          <a:prstGeom prst="rect">
            <a:avLst/>
          </a:prstGeom>
        </p:spPr>
      </p:pic>
      <p:sp>
        <p:nvSpPr>
          <p:cNvPr id="26" name="TextBox 25">
            <a:extLst>
              <a:ext uri="{FF2B5EF4-FFF2-40B4-BE49-F238E27FC236}">
                <a16:creationId xmlns:a16="http://schemas.microsoft.com/office/drawing/2014/main" id="{5410F868-9857-45AB-B476-EF9CF9D76412}"/>
              </a:ext>
            </a:extLst>
          </p:cNvPr>
          <p:cNvSpPr txBox="1"/>
          <p:nvPr/>
        </p:nvSpPr>
        <p:spPr>
          <a:xfrm>
            <a:off x="5405486" y="4722402"/>
            <a:ext cx="1381027" cy="369332"/>
          </a:xfrm>
          <a:prstGeom prst="rect">
            <a:avLst/>
          </a:prstGeom>
          <a:noFill/>
        </p:spPr>
        <p:txBody>
          <a:bodyPr wrap="square" rtlCol="0">
            <a:spAutoFit/>
          </a:bodyPr>
          <a:lstStyle/>
          <a:p>
            <a:pPr algn="ctr"/>
            <a:r>
              <a:rPr lang="en-US" dirty="0"/>
              <a:t>State File</a:t>
            </a:r>
          </a:p>
        </p:txBody>
      </p:sp>
      <p:pic>
        <p:nvPicPr>
          <p:cNvPr id="27" name="Picture 26">
            <a:extLst>
              <a:ext uri="{FF2B5EF4-FFF2-40B4-BE49-F238E27FC236}">
                <a16:creationId xmlns:a16="http://schemas.microsoft.com/office/drawing/2014/main" id="{89427248-5F24-4356-8BE3-B16259C2B7DA}"/>
              </a:ext>
            </a:extLst>
          </p:cNvPr>
          <p:cNvPicPr>
            <a:picLocks noChangeAspect="1"/>
          </p:cNvPicPr>
          <p:nvPr/>
        </p:nvPicPr>
        <p:blipFill>
          <a:blip r:embed="rId5"/>
          <a:stretch>
            <a:fillRect/>
          </a:stretch>
        </p:blipFill>
        <p:spPr>
          <a:xfrm>
            <a:off x="187907" y="6241961"/>
            <a:ext cx="4747451" cy="299686"/>
          </a:xfrm>
          <a:prstGeom prst="rect">
            <a:avLst/>
          </a:prstGeom>
        </p:spPr>
      </p:pic>
      <p:pic>
        <p:nvPicPr>
          <p:cNvPr id="29" name="Picture 28">
            <a:extLst>
              <a:ext uri="{FF2B5EF4-FFF2-40B4-BE49-F238E27FC236}">
                <a16:creationId xmlns:a16="http://schemas.microsoft.com/office/drawing/2014/main" id="{C660EC8F-1BD8-42B9-8A87-4891069623CA}"/>
              </a:ext>
            </a:extLst>
          </p:cNvPr>
          <p:cNvPicPr>
            <a:picLocks noChangeAspect="1"/>
          </p:cNvPicPr>
          <p:nvPr/>
        </p:nvPicPr>
        <p:blipFill>
          <a:blip r:embed="rId6"/>
          <a:stretch>
            <a:fillRect/>
          </a:stretch>
        </p:blipFill>
        <p:spPr>
          <a:xfrm>
            <a:off x="7136955" y="6236580"/>
            <a:ext cx="4749196" cy="298730"/>
          </a:xfrm>
          <a:prstGeom prst="rect">
            <a:avLst/>
          </a:prstGeom>
        </p:spPr>
      </p:pic>
      <p:cxnSp>
        <p:nvCxnSpPr>
          <p:cNvPr id="30" name="Straight Arrow Connector 29">
            <a:extLst>
              <a:ext uri="{FF2B5EF4-FFF2-40B4-BE49-F238E27FC236}">
                <a16:creationId xmlns:a16="http://schemas.microsoft.com/office/drawing/2014/main" id="{141A8817-1BFB-4E10-B61F-C0FDA7D16940}"/>
              </a:ext>
            </a:extLst>
          </p:cNvPr>
          <p:cNvCxnSpPr>
            <a:cxnSpLocks/>
          </p:cNvCxnSpPr>
          <p:nvPr/>
        </p:nvCxnSpPr>
        <p:spPr>
          <a:xfrm>
            <a:off x="6056417" y="5452567"/>
            <a:ext cx="3257912" cy="7555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1AEF0FC2-A067-4758-9DF8-22BDF77F8BAF}"/>
              </a:ext>
            </a:extLst>
          </p:cNvPr>
          <p:cNvCxnSpPr>
            <a:cxnSpLocks/>
          </p:cNvCxnSpPr>
          <p:nvPr/>
        </p:nvCxnSpPr>
        <p:spPr>
          <a:xfrm flipH="1">
            <a:off x="3003936" y="5460269"/>
            <a:ext cx="3015634" cy="7643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EB7DC6FB-147D-422E-8FDB-A2EC9AED13D7}"/>
              </a:ext>
            </a:extLst>
          </p:cNvPr>
          <p:cNvSpPr txBox="1"/>
          <p:nvPr/>
        </p:nvSpPr>
        <p:spPr>
          <a:xfrm rot="20932438">
            <a:off x="4492005" y="5711180"/>
            <a:ext cx="824753" cy="369332"/>
          </a:xfrm>
          <a:prstGeom prst="rect">
            <a:avLst/>
          </a:prstGeom>
          <a:noFill/>
        </p:spPr>
        <p:txBody>
          <a:bodyPr wrap="square" rtlCol="0">
            <a:spAutoFit/>
          </a:bodyPr>
          <a:lstStyle/>
          <a:p>
            <a:r>
              <a:rPr lang="en-US" dirty="0"/>
              <a:t>Male</a:t>
            </a:r>
          </a:p>
        </p:txBody>
      </p:sp>
      <p:sp>
        <p:nvSpPr>
          <p:cNvPr id="38" name="TextBox 37">
            <a:extLst>
              <a:ext uri="{FF2B5EF4-FFF2-40B4-BE49-F238E27FC236}">
                <a16:creationId xmlns:a16="http://schemas.microsoft.com/office/drawing/2014/main" id="{22AA88AE-F720-48C8-9DC5-8B064447AFCF}"/>
              </a:ext>
            </a:extLst>
          </p:cNvPr>
          <p:cNvSpPr txBox="1"/>
          <p:nvPr/>
        </p:nvSpPr>
        <p:spPr>
          <a:xfrm rot="794368">
            <a:off x="6698837" y="5657772"/>
            <a:ext cx="956962" cy="369332"/>
          </a:xfrm>
          <a:prstGeom prst="rect">
            <a:avLst/>
          </a:prstGeom>
          <a:noFill/>
        </p:spPr>
        <p:txBody>
          <a:bodyPr wrap="square" rtlCol="0">
            <a:spAutoFit/>
          </a:bodyPr>
          <a:lstStyle/>
          <a:p>
            <a:r>
              <a:rPr lang="en-US" dirty="0"/>
              <a:t>Female</a:t>
            </a:r>
          </a:p>
        </p:txBody>
      </p:sp>
    </p:spTree>
    <p:extLst>
      <p:ext uri="{BB962C8B-B14F-4D97-AF65-F5344CB8AC3E}">
        <p14:creationId xmlns:p14="http://schemas.microsoft.com/office/powerpoint/2010/main" val="238341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226A1F-142D-451D-A70B-1648AB85B918}"/>
              </a:ext>
            </a:extLst>
          </p:cNvPr>
          <p:cNvSpPr>
            <a:spLocks noGrp="1"/>
          </p:cNvSpPr>
          <p:nvPr>
            <p:ph type="title"/>
          </p:nvPr>
        </p:nvSpPr>
        <p:spPr/>
        <p:txBody>
          <a:bodyPr/>
          <a:lstStyle/>
          <a:p>
            <a:r>
              <a:rPr lang="en-US" dirty="0"/>
              <a:t>DISCOVERY PHASE</a:t>
            </a:r>
          </a:p>
        </p:txBody>
      </p:sp>
      <p:sp>
        <p:nvSpPr>
          <p:cNvPr id="3" name="TextBox 2">
            <a:extLst>
              <a:ext uri="{FF2B5EF4-FFF2-40B4-BE49-F238E27FC236}">
                <a16:creationId xmlns:a16="http://schemas.microsoft.com/office/drawing/2014/main" id="{7EB19B5A-5BA1-4DE4-91C5-E87165088488}"/>
              </a:ext>
            </a:extLst>
          </p:cNvPr>
          <p:cNvSpPr txBox="1"/>
          <p:nvPr/>
        </p:nvSpPr>
        <p:spPr>
          <a:xfrm>
            <a:off x="1219200" y="3140765"/>
            <a:ext cx="9909048" cy="1754326"/>
          </a:xfrm>
          <a:prstGeom prst="rect">
            <a:avLst/>
          </a:prstGeom>
          <a:noFill/>
        </p:spPr>
        <p:txBody>
          <a:bodyPr wrap="square" rtlCol="0">
            <a:spAutoFit/>
          </a:bodyPr>
          <a:lstStyle/>
          <a:p>
            <a:pPr marL="285750" lvl="0" indent="-285750">
              <a:buFont typeface="Arial" panose="020B0604020202020204" pitchFamily="34" charset="0"/>
              <a:buChar char="•"/>
            </a:pPr>
            <a:r>
              <a:rPr lang="en-US" dirty="0"/>
              <a:t>Researched multiple websites like Kaggle.com, DataWorld.com, Google Cloud for datasets which are source for US baby names data. Every source we found was sourcing data from US Social Security Administration(SSA) website.</a:t>
            </a:r>
          </a:p>
          <a:p>
            <a:pPr marL="285750" indent="-285750">
              <a:buFont typeface="Arial" panose="020B0604020202020204" pitchFamily="34" charset="0"/>
              <a:buChar char="•"/>
            </a:pPr>
            <a:endParaRPr lang="en-US" dirty="0"/>
          </a:p>
          <a:p>
            <a:pPr marL="285750" lvl="0" indent="-285750">
              <a:buFont typeface="Arial" panose="020B0604020202020204" pitchFamily="34" charset="0"/>
              <a:buChar char="•"/>
            </a:pPr>
            <a:r>
              <a:rPr lang="en-US" dirty="0"/>
              <a:t>While researching data we found that SSA provides two data files one by name and year and second one with name, year and state.</a:t>
            </a:r>
          </a:p>
        </p:txBody>
      </p:sp>
    </p:spTree>
    <p:extLst>
      <p:ext uri="{BB962C8B-B14F-4D97-AF65-F5344CB8AC3E}">
        <p14:creationId xmlns:p14="http://schemas.microsoft.com/office/powerpoint/2010/main" val="12167355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B48CE-DBEA-4DE6-B2AB-5173BA3BC776}"/>
              </a:ext>
            </a:extLst>
          </p:cNvPr>
          <p:cNvSpPr>
            <a:spLocks noGrp="1"/>
          </p:cNvSpPr>
          <p:nvPr>
            <p:ph type="title"/>
          </p:nvPr>
        </p:nvSpPr>
        <p:spPr/>
        <p:txBody>
          <a:bodyPr/>
          <a:lstStyle/>
          <a:p>
            <a:r>
              <a:rPr lang="en-US" dirty="0"/>
              <a:t>Requirements phase</a:t>
            </a:r>
          </a:p>
        </p:txBody>
      </p:sp>
      <p:sp>
        <p:nvSpPr>
          <p:cNvPr id="3" name="TextBox 2">
            <a:extLst>
              <a:ext uri="{FF2B5EF4-FFF2-40B4-BE49-F238E27FC236}">
                <a16:creationId xmlns:a16="http://schemas.microsoft.com/office/drawing/2014/main" id="{13D5DA97-9E56-4C35-976A-C7C9814641B7}"/>
              </a:ext>
            </a:extLst>
          </p:cNvPr>
          <p:cNvSpPr txBox="1"/>
          <p:nvPr/>
        </p:nvSpPr>
        <p:spPr>
          <a:xfrm>
            <a:off x="1069848" y="2491408"/>
            <a:ext cx="10058399" cy="2308324"/>
          </a:xfrm>
          <a:prstGeom prst="rect">
            <a:avLst/>
          </a:prstGeom>
          <a:noFill/>
        </p:spPr>
        <p:txBody>
          <a:bodyPr wrap="square" rtlCol="0">
            <a:spAutoFit/>
          </a:bodyPr>
          <a:lstStyle/>
          <a:p>
            <a:pPr marL="285750" lvl="0" indent="-285750">
              <a:buFont typeface="Arial" panose="020B0604020202020204" pitchFamily="34" charset="0"/>
              <a:buChar char="•"/>
            </a:pPr>
            <a:r>
              <a:rPr lang="en-US" dirty="0"/>
              <a:t>Breaking the project objective into workable requirements for the team members to work on work distributed objectives towards the single goal of achieving the objectives within the limitation of time and resources.</a:t>
            </a:r>
          </a:p>
          <a:p>
            <a:pPr marL="285750" lvl="0" indent="-285750">
              <a:buFont typeface="Arial" panose="020B0604020202020204" pitchFamily="34" charset="0"/>
              <a:buChar char="•"/>
            </a:pPr>
            <a:r>
              <a:rPr lang="en-US" dirty="0"/>
              <a:t>Collecting latest raw data from US SSA website.</a:t>
            </a:r>
          </a:p>
          <a:p>
            <a:pPr marL="285750" lvl="0" indent="-285750">
              <a:buFont typeface="Arial" panose="020B0604020202020204" pitchFamily="34" charset="0"/>
              <a:buChar char="•"/>
            </a:pPr>
            <a:r>
              <a:rPr lang="en-US" dirty="0"/>
              <a:t>Best practices for working on raw data files and creating clean data sets for the baby names based on the various ways like name, year of birth, sex, number of births and state of birth.</a:t>
            </a:r>
          </a:p>
          <a:p>
            <a:pPr marL="285750" lvl="0" indent="-285750">
              <a:buFont typeface="Arial" panose="020B0604020202020204" pitchFamily="34" charset="0"/>
              <a:buChar char="•"/>
            </a:pPr>
            <a:r>
              <a:rPr lang="en-US" dirty="0"/>
              <a:t>Setting the analysis objective for each team member based on defined objectives, choice and interest.</a:t>
            </a:r>
          </a:p>
        </p:txBody>
      </p:sp>
    </p:spTree>
    <p:extLst>
      <p:ext uri="{BB962C8B-B14F-4D97-AF65-F5344CB8AC3E}">
        <p14:creationId xmlns:p14="http://schemas.microsoft.com/office/powerpoint/2010/main" val="30737522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C761D1-F42B-4028-A92F-9EB2F7C7AE66}"/>
              </a:ext>
            </a:extLst>
          </p:cNvPr>
          <p:cNvSpPr>
            <a:spLocks noGrp="1"/>
          </p:cNvSpPr>
          <p:nvPr>
            <p:ph type="title"/>
          </p:nvPr>
        </p:nvSpPr>
        <p:spPr/>
        <p:txBody>
          <a:bodyPr/>
          <a:lstStyle/>
          <a:p>
            <a:r>
              <a:rPr lang="en-US" dirty="0"/>
              <a:t>Design / coding /analysis phase</a:t>
            </a:r>
          </a:p>
        </p:txBody>
      </p:sp>
      <p:sp>
        <p:nvSpPr>
          <p:cNvPr id="3" name="TextBox 2">
            <a:extLst>
              <a:ext uri="{FF2B5EF4-FFF2-40B4-BE49-F238E27FC236}">
                <a16:creationId xmlns:a16="http://schemas.microsoft.com/office/drawing/2014/main" id="{9FF8C08D-785D-413F-A6BA-A679D8F56EC9}"/>
              </a:ext>
            </a:extLst>
          </p:cNvPr>
          <p:cNvSpPr txBox="1"/>
          <p:nvPr/>
        </p:nvSpPr>
        <p:spPr>
          <a:xfrm>
            <a:off x="1063752" y="1934817"/>
            <a:ext cx="10064496" cy="4801314"/>
          </a:xfrm>
          <a:prstGeom prst="rect">
            <a:avLst/>
          </a:prstGeom>
          <a:noFill/>
        </p:spPr>
        <p:txBody>
          <a:bodyPr wrap="square" rtlCol="0">
            <a:spAutoFit/>
          </a:bodyPr>
          <a:lstStyle/>
          <a:p>
            <a:pPr marL="285750" lvl="0" indent="-285750">
              <a:buFont typeface="Arial" panose="020B0604020202020204" pitchFamily="34" charset="0"/>
              <a:buChar char="•"/>
            </a:pPr>
            <a:r>
              <a:rPr lang="en-US" dirty="0"/>
              <a:t>Programmatically downloading the raw data files for US Social Security Administration(SSA) website.</a:t>
            </a:r>
          </a:p>
          <a:p>
            <a:pPr marL="285750" lvl="0" indent="-285750">
              <a:buFont typeface="Arial" panose="020B0604020202020204" pitchFamily="34" charset="0"/>
              <a:buChar char="•"/>
            </a:pPr>
            <a:r>
              <a:rPr lang="en-US" dirty="0"/>
              <a:t>Defining the data schema for the </a:t>
            </a:r>
            <a:r>
              <a:rPr lang="en-US" dirty="0" err="1"/>
              <a:t>dataframes</a:t>
            </a:r>
            <a:r>
              <a:rPr lang="en-US" dirty="0"/>
              <a:t>:</a:t>
            </a:r>
          </a:p>
          <a:p>
            <a:r>
              <a:rPr lang="en-US" dirty="0"/>
              <a:t> </a:t>
            </a:r>
          </a:p>
          <a:p>
            <a:pPr marL="285750" lvl="0" indent="-285750">
              <a:buFont typeface="Arial" panose="020B0604020202020204" pitchFamily="34" charset="0"/>
              <a:buChar char="•"/>
            </a:pPr>
            <a:r>
              <a:rPr lang="en-US" dirty="0" err="1"/>
              <a:t>yob</a:t>
            </a:r>
            <a:r>
              <a:rPr lang="en-US" dirty="0"/>
              <a:t> = a </a:t>
            </a:r>
            <a:r>
              <a:rPr lang="en-US" dirty="0" err="1"/>
              <a:t>dataframe</a:t>
            </a:r>
            <a:r>
              <a:rPr lang="en-US" dirty="0"/>
              <a:t> with each record comprising a unique name, sex and year. Length: approx. 1.76 million records; pickle = ~100 MB</a:t>
            </a:r>
            <a:endParaRPr lang="en-US" sz="2000" dirty="0"/>
          </a:p>
          <a:p>
            <a:pPr marL="285750" indent="-285750">
              <a:buFont typeface="Wingdings" panose="05000000000000000000" pitchFamily="2" charset="2"/>
              <a:buChar char="Ø"/>
            </a:pPr>
            <a:r>
              <a:rPr lang="en-US" dirty="0"/>
              <a:t> </a:t>
            </a:r>
            <a:endParaRPr lang="en-US" sz="2000" dirty="0"/>
          </a:p>
          <a:p>
            <a:pPr marL="285750" lvl="0" indent="-285750" latinLnBrk="1">
              <a:buFont typeface="Wingdings" panose="05000000000000000000" pitchFamily="2" charset="2"/>
              <a:buChar char="Ø"/>
            </a:pPr>
            <a:r>
              <a:rPr lang="en-US" dirty="0"/>
              <a:t>name     String</a:t>
            </a:r>
            <a:endParaRPr lang="en-US" sz="2000" dirty="0"/>
          </a:p>
          <a:p>
            <a:pPr marL="285750" lvl="0" indent="-285750" latinLnBrk="1">
              <a:buFont typeface="Wingdings" panose="05000000000000000000" pitchFamily="2" charset="2"/>
              <a:buChar char="Ø"/>
            </a:pPr>
            <a:r>
              <a:rPr lang="en-US" dirty="0"/>
              <a:t>sex      M or F</a:t>
            </a:r>
            <a:endParaRPr lang="en-US" sz="2000" dirty="0"/>
          </a:p>
          <a:p>
            <a:pPr marL="285750" lvl="0" indent="-285750" latinLnBrk="1">
              <a:buFont typeface="Wingdings" panose="05000000000000000000" pitchFamily="2" charset="2"/>
              <a:buChar char="Ø"/>
            </a:pPr>
            <a:r>
              <a:rPr lang="en-US" dirty="0"/>
              <a:t>births   Number of birth with that name of that sex during that year;</a:t>
            </a:r>
            <a:endParaRPr lang="en-US" sz="2000" dirty="0"/>
          </a:p>
          <a:p>
            <a:pPr marL="1657350" lvl="3" indent="-285750" latinLnBrk="1">
              <a:buFont typeface="Wingdings" panose="05000000000000000000" pitchFamily="2" charset="2"/>
              <a:buChar char="Ø"/>
            </a:pPr>
            <a:r>
              <a:rPr lang="en-US" dirty="0"/>
              <a:t>names with fewer than 5 births in a given year are omitted due to </a:t>
            </a:r>
            <a:endParaRPr lang="en-US" sz="2000" dirty="0"/>
          </a:p>
          <a:p>
            <a:pPr marL="1657350" lvl="3" indent="-285750" latinLnBrk="1">
              <a:buFont typeface="Wingdings" panose="05000000000000000000" pitchFamily="2" charset="2"/>
              <a:buChar char="Ø"/>
            </a:pPr>
            <a:r>
              <a:rPr lang="en-US" dirty="0"/>
              <a:t>privacy concerns</a:t>
            </a:r>
            <a:endParaRPr lang="en-US" sz="2000" dirty="0"/>
          </a:p>
          <a:p>
            <a:pPr marL="285750" lvl="0" indent="-285750" latinLnBrk="1">
              <a:buFont typeface="Wingdings" panose="05000000000000000000" pitchFamily="2" charset="2"/>
              <a:buChar char="Ø"/>
            </a:pPr>
            <a:r>
              <a:rPr lang="en-US" dirty="0"/>
              <a:t>year     1880-2017</a:t>
            </a:r>
            <a:endParaRPr lang="en-US" sz="2000" dirty="0"/>
          </a:p>
          <a:p>
            <a:pPr marL="285750" lvl="0" indent="-285750" latinLnBrk="1">
              <a:buFont typeface="Wingdings" panose="05000000000000000000" pitchFamily="2" charset="2"/>
              <a:buChar char="Ø"/>
            </a:pPr>
            <a:r>
              <a:rPr lang="en-US" dirty="0" err="1"/>
              <a:t>pct</a:t>
            </a:r>
            <a:r>
              <a:rPr lang="en-US" dirty="0"/>
              <a:t>      Percentage of births of that sex during that year with that name (float)</a:t>
            </a:r>
            <a:endParaRPr lang="en-US" sz="2000" dirty="0"/>
          </a:p>
          <a:p>
            <a:pPr marL="285750" lvl="0" indent="-285750" latinLnBrk="1">
              <a:buFont typeface="Wingdings" panose="05000000000000000000" pitchFamily="2" charset="2"/>
              <a:buChar char="Ø"/>
            </a:pPr>
            <a:r>
              <a:rPr lang="en-US" dirty="0"/>
              <a:t>ranked   Rank of number of births of that name among all births of that sex during that </a:t>
            </a:r>
            <a:endParaRPr lang="en-US" sz="2000" dirty="0"/>
          </a:p>
          <a:p>
            <a:pPr marL="742950" lvl="1" indent="-285750" latinLnBrk="1">
              <a:buFont typeface="Wingdings" panose="05000000000000000000" pitchFamily="2" charset="2"/>
              <a:buChar char="Ø"/>
            </a:pPr>
            <a:r>
              <a:rPr lang="en-US" dirty="0"/>
              <a:t>year</a:t>
            </a:r>
            <a:endParaRPr lang="en-US" sz="2000" dirty="0"/>
          </a:p>
          <a:p>
            <a:pPr latinLnBrk="1"/>
            <a:r>
              <a:rPr lang="en-US" dirty="0"/>
              <a:t> </a:t>
            </a:r>
            <a:endParaRPr lang="en-US" sz="2000" dirty="0"/>
          </a:p>
        </p:txBody>
      </p:sp>
    </p:spTree>
    <p:extLst>
      <p:ext uri="{BB962C8B-B14F-4D97-AF65-F5344CB8AC3E}">
        <p14:creationId xmlns:p14="http://schemas.microsoft.com/office/powerpoint/2010/main" val="32383926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D900E20-2466-43A4-9A03-0F627D7096D4}"/>
              </a:ext>
            </a:extLst>
          </p:cNvPr>
          <p:cNvSpPr txBox="1"/>
          <p:nvPr/>
        </p:nvSpPr>
        <p:spPr>
          <a:xfrm>
            <a:off x="1179443" y="927652"/>
            <a:ext cx="9912627" cy="4247317"/>
          </a:xfrm>
          <a:prstGeom prst="rect">
            <a:avLst/>
          </a:prstGeom>
          <a:noFill/>
        </p:spPr>
        <p:txBody>
          <a:bodyPr wrap="square" rtlCol="0">
            <a:spAutoFit/>
          </a:bodyPr>
          <a:lstStyle/>
          <a:p>
            <a:pPr marL="285750" lvl="0" indent="-285750">
              <a:buFont typeface="Arial" panose="020B0604020202020204" pitchFamily="34" charset="0"/>
              <a:buChar char="•"/>
            </a:pPr>
            <a:r>
              <a:rPr lang="en-US" dirty="0"/>
              <a:t>names = a </a:t>
            </a:r>
            <a:r>
              <a:rPr lang="en-US" dirty="0" err="1"/>
              <a:t>dataframe</a:t>
            </a:r>
            <a:r>
              <a:rPr lang="en-US" dirty="0"/>
              <a:t> with each record comprising a unique name and sex, with data for individual years discarded but summary and additional data added. Length: approx. 101,000 records; pickle = ~ 7 MB</a:t>
            </a:r>
            <a:endParaRPr lang="en-US" sz="2000" dirty="0"/>
          </a:p>
          <a:p>
            <a:r>
              <a:rPr lang="en-US" dirty="0"/>
              <a:t> </a:t>
            </a:r>
            <a:endParaRPr lang="en-US" sz="2000" dirty="0"/>
          </a:p>
          <a:p>
            <a:pPr marL="285750" lvl="0" indent="-285750" latinLnBrk="1">
              <a:buFont typeface="Wingdings" panose="05000000000000000000" pitchFamily="2" charset="2"/>
              <a:buChar char="Ø"/>
            </a:pPr>
            <a:r>
              <a:rPr lang="en-US" dirty="0"/>
              <a:t>name              Same as in </a:t>
            </a:r>
            <a:r>
              <a:rPr lang="en-US" dirty="0" err="1"/>
              <a:t>df</a:t>
            </a:r>
            <a:endParaRPr lang="en-US" sz="2000" dirty="0"/>
          </a:p>
          <a:p>
            <a:pPr marL="285750" lvl="0" indent="-285750" latinLnBrk="1">
              <a:buFont typeface="Wingdings" panose="05000000000000000000" pitchFamily="2" charset="2"/>
              <a:buChar char="Ø"/>
            </a:pPr>
            <a:r>
              <a:rPr lang="en-US" dirty="0"/>
              <a:t>sex               Same as in </a:t>
            </a:r>
            <a:r>
              <a:rPr lang="en-US" dirty="0" err="1"/>
              <a:t>df</a:t>
            </a:r>
            <a:endParaRPr lang="en-US" sz="2000" dirty="0"/>
          </a:p>
          <a:p>
            <a:pPr marL="285750" lvl="0" indent="-285750" latinLnBrk="1">
              <a:buFont typeface="Wingdings" panose="05000000000000000000" pitchFamily="2" charset="2"/>
              <a:buChar char="Ø"/>
            </a:pPr>
            <a:r>
              <a:rPr lang="en-US" dirty="0" err="1"/>
              <a:t>year_count</a:t>
            </a:r>
            <a:r>
              <a:rPr lang="en-US" dirty="0"/>
              <a:t>        Number of different years in which that name appears in </a:t>
            </a:r>
            <a:r>
              <a:rPr lang="en-US" dirty="0" err="1"/>
              <a:t>dataframe</a:t>
            </a:r>
            <a:r>
              <a:rPr lang="en-US" dirty="0"/>
              <a:t>, from 1 to 136. </a:t>
            </a:r>
            <a:endParaRPr lang="en-US" sz="2000" dirty="0"/>
          </a:p>
          <a:p>
            <a:pPr marL="285750" lvl="0" indent="-285750" latinLnBrk="1">
              <a:buFont typeface="Wingdings" panose="05000000000000000000" pitchFamily="2" charset="2"/>
              <a:buChar char="Ø"/>
            </a:pPr>
            <a:r>
              <a:rPr lang="en-US" dirty="0" err="1"/>
              <a:t>year_min</a:t>
            </a:r>
            <a:r>
              <a:rPr lang="en-US" dirty="0"/>
              <a:t>          First year name appears in database</a:t>
            </a:r>
            <a:endParaRPr lang="en-US" sz="2000" dirty="0"/>
          </a:p>
          <a:p>
            <a:pPr marL="285750" lvl="0" indent="-285750" latinLnBrk="1">
              <a:buFont typeface="Wingdings" panose="05000000000000000000" pitchFamily="2" charset="2"/>
              <a:buChar char="Ø"/>
            </a:pPr>
            <a:r>
              <a:rPr lang="en-US" dirty="0" err="1"/>
              <a:t>year_max</a:t>
            </a:r>
            <a:r>
              <a:rPr lang="en-US" dirty="0"/>
              <a:t>          Last year name appears in database</a:t>
            </a:r>
            <a:endParaRPr lang="en-US" sz="2000" dirty="0"/>
          </a:p>
          <a:p>
            <a:pPr marL="285750" lvl="0" indent="-285750" latinLnBrk="1">
              <a:buFont typeface="Wingdings" panose="05000000000000000000" pitchFamily="2" charset="2"/>
              <a:buChar char="Ø"/>
            </a:pPr>
            <a:r>
              <a:rPr lang="en-US" dirty="0" err="1"/>
              <a:t>pct_sum</a:t>
            </a:r>
            <a:r>
              <a:rPr lang="en-US" dirty="0"/>
              <a:t>           Sum of </a:t>
            </a:r>
            <a:r>
              <a:rPr lang="en-US" dirty="0" err="1"/>
              <a:t>pct</a:t>
            </a:r>
            <a:r>
              <a:rPr lang="en-US" dirty="0"/>
              <a:t> field for that name for all years. Not a statistically meaningful number</a:t>
            </a:r>
            <a:endParaRPr lang="en-US" sz="2000" dirty="0"/>
          </a:p>
          <a:p>
            <a:pPr lvl="2" latinLnBrk="1"/>
            <a:r>
              <a:rPr lang="en-US" dirty="0"/>
              <a:t>(because the underlying distribution of names varies from year to year),</a:t>
            </a:r>
            <a:endParaRPr lang="en-US" sz="2000" dirty="0"/>
          </a:p>
          <a:p>
            <a:pPr marL="285750" lvl="0" indent="-285750" latinLnBrk="1">
              <a:buFont typeface="Wingdings" panose="05000000000000000000" pitchFamily="2" charset="2"/>
              <a:buChar char="Ø"/>
            </a:pPr>
            <a:r>
              <a:rPr lang="en-US" dirty="0" err="1"/>
              <a:t>pct_max</a:t>
            </a:r>
            <a:r>
              <a:rPr lang="en-US" dirty="0"/>
              <a:t>           Maximum value in </a:t>
            </a:r>
            <a:r>
              <a:rPr lang="en-US" dirty="0" err="1"/>
              <a:t>pct</a:t>
            </a:r>
            <a:r>
              <a:rPr lang="en-US" dirty="0"/>
              <a:t> field for all years, indicating the most popular that name has ever been in the database.</a:t>
            </a:r>
            <a:endParaRPr lang="en-US" sz="2000" dirty="0"/>
          </a:p>
        </p:txBody>
      </p:sp>
    </p:spTree>
    <p:extLst>
      <p:ext uri="{BB962C8B-B14F-4D97-AF65-F5344CB8AC3E}">
        <p14:creationId xmlns:p14="http://schemas.microsoft.com/office/powerpoint/2010/main" val="33087167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06F09EF-92A8-4B3A-8CEB-1EB0D84655D6}"/>
              </a:ext>
            </a:extLst>
          </p:cNvPr>
          <p:cNvSpPr txBox="1"/>
          <p:nvPr/>
        </p:nvSpPr>
        <p:spPr>
          <a:xfrm>
            <a:off x="1113183" y="795129"/>
            <a:ext cx="10111408" cy="4801314"/>
          </a:xfrm>
          <a:prstGeom prst="rect">
            <a:avLst/>
          </a:prstGeom>
          <a:noFill/>
        </p:spPr>
        <p:txBody>
          <a:bodyPr wrap="square" rtlCol="0">
            <a:spAutoFit/>
          </a:bodyPr>
          <a:lstStyle/>
          <a:p>
            <a:pPr marL="285750" lvl="0" indent="-285750">
              <a:buFont typeface="Arial" panose="020B0604020202020204" pitchFamily="34" charset="0"/>
              <a:buChar char="•"/>
            </a:pPr>
            <a:r>
              <a:rPr lang="en-US" dirty="0"/>
              <a:t>years = a </a:t>
            </a:r>
            <a:r>
              <a:rPr lang="en-US" dirty="0" err="1"/>
              <a:t>dataframe</a:t>
            </a:r>
            <a:r>
              <a:rPr lang="en-US" dirty="0"/>
              <a:t> with each record comprising a unique year, with individual name data discarded but summary and additional data added. Length: 136 records; pickle = ~ 8 kB</a:t>
            </a:r>
          </a:p>
          <a:p>
            <a:endParaRPr lang="en-US" dirty="0"/>
          </a:p>
          <a:p>
            <a:pPr marL="285750" lvl="0" indent="-285750" latinLnBrk="1">
              <a:buFont typeface="Wingdings" panose="05000000000000000000" pitchFamily="2" charset="2"/>
              <a:buChar char="Ø"/>
            </a:pPr>
            <a:r>
              <a:rPr lang="en-US" dirty="0"/>
              <a:t>year              Same as in </a:t>
            </a:r>
            <a:r>
              <a:rPr lang="en-US" dirty="0" err="1"/>
              <a:t>df</a:t>
            </a:r>
            <a:endParaRPr lang="en-US" dirty="0"/>
          </a:p>
          <a:p>
            <a:pPr marL="285750" lvl="0" indent="-285750" latinLnBrk="1">
              <a:buFont typeface="Wingdings" panose="05000000000000000000" pitchFamily="2" charset="2"/>
              <a:buChar char="Ø"/>
            </a:pPr>
            <a:r>
              <a:rPr lang="en-US" dirty="0" err="1"/>
              <a:t>births_f</a:t>
            </a:r>
            <a:r>
              <a:rPr lang="en-US" dirty="0"/>
              <a:t>          Number of female births during that year</a:t>
            </a:r>
          </a:p>
          <a:p>
            <a:pPr marL="285750" lvl="0" indent="-285750" latinLnBrk="1">
              <a:buFont typeface="Wingdings" panose="05000000000000000000" pitchFamily="2" charset="2"/>
              <a:buChar char="Ø"/>
            </a:pPr>
            <a:r>
              <a:rPr lang="en-US" dirty="0" err="1"/>
              <a:t>births_m</a:t>
            </a:r>
            <a:r>
              <a:rPr lang="en-US" dirty="0"/>
              <a:t>          Number of male births during that year</a:t>
            </a:r>
          </a:p>
          <a:p>
            <a:pPr marL="285750" lvl="0" indent="-285750" latinLnBrk="1">
              <a:buFont typeface="Wingdings" panose="05000000000000000000" pitchFamily="2" charset="2"/>
              <a:buChar char="Ø"/>
            </a:pPr>
            <a:r>
              <a:rPr lang="en-US" dirty="0" err="1"/>
              <a:t>births_t</a:t>
            </a:r>
            <a:r>
              <a:rPr lang="en-US" dirty="0"/>
              <a:t>          Total number of births during that year</a:t>
            </a:r>
          </a:p>
          <a:p>
            <a:pPr marL="285750" lvl="0" indent="-285750" latinLnBrk="1">
              <a:buFont typeface="Wingdings" panose="05000000000000000000" pitchFamily="2" charset="2"/>
              <a:buChar char="Ø"/>
            </a:pPr>
            <a:r>
              <a:rPr lang="en-US" dirty="0" err="1"/>
              <a:t>new_names</a:t>
            </a:r>
            <a:r>
              <a:rPr lang="en-US" dirty="0"/>
              <a:t>         Number of names that appear for the first time during that year</a:t>
            </a:r>
          </a:p>
          <a:p>
            <a:pPr marL="285750" lvl="0" indent="-285750" latinLnBrk="1">
              <a:buFont typeface="Wingdings" panose="05000000000000000000" pitchFamily="2" charset="2"/>
              <a:buChar char="Ø"/>
            </a:pPr>
            <a:r>
              <a:rPr lang="en-US" dirty="0" err="1"/>
              <a:t>unique_names</a:t>
            </a:r>
            <a:r>
              <a:rPr lang="en-US" dirty="0"/>
              <a:t>      Number of different names that appear during that year</a:t>
            </a:r>
          </a:p>
          <a:p>
            <a:pPr marL="285750" lvl="0" indent="-285750" latinLnBrk="1">
              <a:buFont typeface="Wingdings" panose="05000000000000000000" pitchFamily="2" charset="2"/>
              <a:buChar char="Ø"/>
            </a:pPr>
            <a:r>
              <a:rPr lang="en-US" dirty="0" err="1"/>
              <a:t>sexratio</a:t>
            </a:r>
            <a:r>
              <a:rPr lang="en-US" dirty="0"/>
              <a:t>          Number of boys born per hundred girls</a:t>
            </a:r>
          </a:p>
          <a:p>
            <a:pPr marL="285750" lvl="0" indent="-285750" latinLnBrk="1">
              <a:buFont typeface="Wingdings" panose="05000000000000000000" pitchFamily="2" charset="2"/>
              <a:buChar char="Ø"/>
            </a:pPr>
            <a:endParaRPr lang="en-US" dirty="0"/>
          </a:p>
          <a:p>
            <a:pPr lvl="0"/>
            <a:r>
              <a:rPr lang="en-US" dirty="0"/>
              <a:t>Steps to create the data frame:</a:t>
            </a:r>
          </a:p>
          <a:p>
            <a:pPr marL="285750" lvl="0" indent="-285750">
              <a:buFont typeface="Wingdings" panose="05000000000000000000" pitchFamily="2" charset="2"/>
              <a:buChar char="ü"/>
            </a:pPr>
            <a:r>
              <a:rPr lang="en-US" dirty="0"/>
              <a:t>Read individual files, yob1880.txt, yob1881.txt, etc. and assemble into a </a:t>
            </a:r>
            <a:r>
              <a:rPr lang="en-US" dirty="0" err="1"/>
              <a:t>dataframe</a:t>
            </a:r>
            <a:endParaRPr lang="en-US" dirty="0"/>
          </a:p>
          <a:p>
            <a:pPr marL="285750" lvl="0" indent="-285750">
              <a:buFont typeface="Wingdings" panose="05000000000000000000" pitchFamily="2" charset="2"/>
              <a:buChar char="ü"/>
            </a:pPr>
            <a:r>
              <a:rPr lang="en-US" dirty="0"/>
              <a:t>Add column '</a:t>
            </a:r>
            <a:r>
              <a:rPr lang="en-US" dirty="0" err="1"/>
              <a:t>pct</a:t>
            </a:r>
            <a:r>
              <a:rPr lang="en-US" dirty="0"/>
              <a:t>': the number of births of that name and sex in that year divided by the total number of births of that sex in that year, multiplied by   100 to turn into a percentage and reduce leading zeroes.</a:t>
            </a:r>
          </a:p>
          <a:p>
            <a:pPr lvl="0" latinLnBrk="1"/>
            <a:endParaRPr lang="en-US" dirty="0"/>
          </a:p>
        </p:txBody>
      </p:sp>
    </p:spTree>
    <p:extLst>
      <p:ext uri="{BB962C8B-B14F-4D97-AF65-F5344CB8AC3E}">
        <p14:creationId xmlns:p14="http://schemas.microsoft.com/office/powerpoint/2010/main" val="280939187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TM03090434[[fn=Wood Type]]</Template>
  <TotalTime>1465</TotalTime>
  <Words>1034</Words>
  <Application>Microsoft Office PowerPoint</Application>
  <PresentationFormat>Widescreen</PresentationFormat>
  <Paragraphs>143</Paragraphs>
  <Slides>29</Slides>
  <Notes>0</Notes>
  <HiddenSlides>0</HiddenSlides>
  <MMClips>1</MMClips>
  <ScaleCrop>false</ScaleCrop>
  <HeadingPairs>
    <vt:vector size="10" baseType="variant">
      <vt:variant>
        <vt:lpstr>Fonts Used</vt:lpstr>
      </vt:variant>
      <vt:variant>
        <vt:i4>5</vt:i4>
      </vt:variant>
      <vt:variant>
        <vt:lpstr>Theme</vt:lpstr>
      </vt:variant>
      <vt:variant>
        <vt:i4>1</vt:i4>
      </vt:variant>
      <vt:variant>
        <vt:lpstr>Links</vt:lpstr>
      </vt:variant>
      <vt:variant>
        <vt:i4>5</vt:i4>
      </vt:variant>
      <vt:variant>
        <vt:lpstr>Embedded OLE Servers</vt:lpstr>
      </vt:variant>
      <vt:variant>
        <vt:i4>2</vt:i4>
      </vt:variant>
      <vt:variant>
        <vt:lpstr>Slide Titles</vt:lpstr>
      </vt:variant>
      <vt:variant>
        <vt:i4>29</vt:i4>
      </vt:variant>
    </vt:vector>
  </HeadingPairs>
  <TitlesOfParts>
    <vt:vector size="42" baseType="lpstr">
      <vt:lpstr>Arial</vt:lpstr>
      <vt:lpstr>Calibri</vt:lpstr>
      <vt:lpstr>Rockwell</vt:lpstr>
      <vt:lpstr>Rockwell Condensed</vt:lpstr>
      <vt:lpstr>Wingdings</vt:lpstr>
      <vt:lpstr>Wood Type</vt:lpstr>
      <vt:lpstr>file:///C:\Users\Shreya\Documents\First_Project_Work_2018\baby_names\Rajeev_baby_names_bystate.pdf</vt:lpstr>
      <vt:lpstr>file:///C:\Users\Shreya\Documents\First_Project_Work_2018\baby_names\Rajeev_download_process_files.pdf</vt:lpstr>
      <vt:lpstr>file:///C:\Users\Shreya\Documents\First_Project_Work_2018\baby_names\Rajeev_Simpsons_Characters_Analysis.pdf</vt:lpstr>
      <vt:lpstr>file:///C:\Users\Shreya\Documents\First_Project_Work_2018\baby_names\Rajeev_Singleton_Names.pdf</vt:lpstr>
      <vt:lpstr>file:///C:\Users\Shreya\Documents\First_Project_Work_2018\baby_names\Rajeev_Trendy_Names.pdf</vt:lpstr>
      <vt:lpstr>Adobe Acrobat Document</vt:lpstr>
      <vt:lpstr>Acrobat Document</vt:lpstr>
      <vt:lpstr>PowerPoint Presentation</vt:lpstr>
      <vt:lpstr>PROJECT OBJECTIVE</vt:lpstr>
      <vt:lpstr>What questions did we address?</vt:lpstr>
      <vt:lpstr>Data Cleanup</vt:lpstr>
      <vt:lpstr>DISCOVERY PHASE</vt:lpstr>
      <vt:lpstr>Requirements phase</vt:lpstr>
      <vt:lpstr>Design / coding /analysis phase</vt:lpstr>
      <vt:lpstr>PowerPoint Presentation</vt:lpstr>
      <vt:lpstr>PowerPoint Presentation</vt:lpstr>
      <vt:lpstr>Baby Name Popularity over Time (Male)</vt:lpstr>
      <vt:lpstr>Baby Name Popularity over Time (Female)</vt:lpstr>
      <vt:lpstr>Team/Instructor Name Popularity</vt:lpstr>
      <vt:lpstr>Class Name Popularity</vt:lpstr>
      <vt:lpstr>PowerPoint Presentation</vt:lpstr>
      <vt:lpstr>PowerPoint Presentation</vt:lpstr>
      <vt:lpstr>PowerPoint Presentation</vt:lpstr>
      <vt:lpstr>Mary vs. john</vt:lpstr>
      <vt:lpstr>Gail</vt:lpstr>
      <vt:lpstr>Charlotte</vt:lpstr>
      <vt:lpstr>Phoebe</vt:lpstr>
      <vt:lpstr>Ronaldo</vt:lpstr>
      <vt:lpstr>Choosing the names</vt:lpstr>
      <vt:lpstr>Names and Gender Distribution</vt:lpstr>
      <vt:lpstr>Jackie and Cultural Influence</vt:lpstr>
      <vt:lpstr>TV Influences</vt:lpstr>
      <vt:lpstr>Jalen Rose</vt:lpstr>
      <vt:lpstr>If we had two more weeks/Months/years…</vt:lpstr>
      <vt:lpstr>Appendix</vt:lpstr>
      <vt:lpstr>iPython Notebooks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What’s in a Name?</dc:title>
  <dc:creator>Jenna M. Boxberger</dc:creator>
  <cp:lastModifiedBy>Shreya</cp:lastModifiedBy>
  <cp:revision>47</cp:revision>
  <dcterms:created xsi:type="dcterms:W3CDTF">2018-02-07T01:50:57Z</dcterms:created>
  <dcterms:modified xsi:type="dcterms:W3CDTF">2018-02-10T13:01:11Z</dcterms:modified>
</cp:coreProperties>
</file>